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5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d6b8fa91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d6b8fa91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e7831c1d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e7831c1d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e7831c1d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e7831c1d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e4fccc63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e4fccc63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e5138b1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e5138b1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e5138b10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e5138b1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e5138b10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e5138b10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e5138b10a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1e5138b10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e5138b10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e5138b10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e5138b10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e5138b10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1debebeea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1debebeea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f2bd826c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f2bd826c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ebebeea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ebebeea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ebebeea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debebeea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debebeea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debebeea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debebeea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debebeea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6b8fa91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d6b8fa91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d6b8fa91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d6b8fa91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e7831c1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e7831c1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100" y="748800"/>
            <a:ext cx="3645900" cy="3645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rgbClr val="76A5A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10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o" sz="2100">
                <a:solidFill>
                  <a:srgbClr val="F4CCCC"/>
                </a:solidFill>
              </a:rPr>
              <a:t>ERASMUS+ ROMANIA</a:t>
            </a:r>
            <a:endParaRPr sz="2100">
              <a:solidFill>
                <a:srgbClr val="F4CCCC"/>
              </a:solidFill>
            </a:endParaRPr>
          </a:p>
          <a:p>
            <a:pPr marL="0" lvl="0" indent="0" algn="l" rtl="0">
              <a:spcBef>
                <a:spcPts val="0"/>
              </a:spcBef>
              <a:spcAft>
                <a:spcPts val="0"/>
              </a:spcAft>
              <a:buNone/>
            </a:pPr>
            <a:endParaRPr sz="2100">
              <a:solidFill>
                <a:srgbClr val="F4CCCC"/>
              </a:solidFill>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1018"/>
              <a:buNone/>
            </a:pPr>
            <a:r>
              <a:rPr lang="ro" sz="1580" i="1" dirty="0">
                <a:solidFill>
                  <a:srgbClr val="F4CCCC"/>
                </a:solidFill>
              </a:rPr>
              <a:t>C</a:t>
            </a:r>
            <a:r>
              <a:rPr lang="ro" sz="1580" i="1" dirty="0" smtClean="0">
                <a:solidFill>
                  <a:srgbClr val="F4CCCC"/>
                </a:solidFill>
              </a:rPr>
              <a:t>reating </a:t>
            </a:r>
            <a:r>
              <a:rPr lang="ro" sz="1580" i="1" dirty="0">
                <a:solidFill>
                  <a:srgbClr val="F4CCCC"/>
                </a:solidFill>
              </a:rPr>
              <a:t>rescue teams - getting ready for natural disasters</a:t>
            </a:r>
            <a:endParaRPr sz="1580" i="1" dirty="0">
              <a:solidFill>
                <a:srgbClr val="F4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2"/>
          <p:cNvSpPr txBox="1">
            <a:spLocks noGrp="1"/>
          </p:cNvSpPr>
          <p:nvPr>
            <p:ph type="body" idx="1"/>
          </p:nvPr>
        </p:nvSpPr>
        <p:spPr>
          <a:xfrm>
            <a:off x="322211" y="1867178"/>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sz="1600" dirty="0">
                <a:solidFill>
                  <a:srgbClr val="202122"/>
                </a:solidFill>
              </a:rPr>
              <a:t>Oradea is one of the most important economic, social and cultural centers in the western part of Romania. Oradea hosts a rich Art Nouveau architectural heritage, being the only city in Romania included in </a:t>
            </a:r>
            <a:r>
              <a:rPr lang="ro" sz="1600" i="1" dirty="0">
                <a:solidFill>
                  <a:srgbClr val="202122"/>
                </a:solidFill>
              </a:rPr>
              <a:t>Art Nouveau European Route.</a:t>
            </a:r>
            <a:endParaRPr sz="1600" i="1" dirty="0">
              <a:solidFill>
                <a:srgbClr val="202122"/>
              </a:solidFill>
            </a:endParaRPr>
          </a:p>
        </p:txBody>
      </p:sp>
      <p:pic>
        <p:nvPicPr>
          <p:cNvPr id="145" name="Google Shape;145;p22"/>
          <p:cNvPicPr preferRelativeResize="0"/>
          <p:nvPr/>
        </p:nvPicPr>
        <p:blipFill>
          <a:blip r:embed="rId3">
            <a:alphaModFix/>
          </a:blip>
          <a:stretch>
            <a:fillRect/>
          </a:stretch>
        </p:blipFill>
        <p:spPr>
          <a:xfrm>
            <a:off x="6432331" y="0"/>
            <a:ext cx="2711669" cy="1797269"/>
          </a:xfrm>
          <a:prstGeom prst="rect">
            <a:avLst/>
          </a:prstGeom>
          <a:noFill/>
          <a:ln>
            <a:noFill/>
          </a:ln>
        </p:spPr>
      </p:pic>
      <p:pic>
        <p:nvPicPr>
          <p:cNvPr id="146" name="Google Shape;146;p22"/>
          <p:cNvPicPr preferRelativeResize="0"/>
          <p:nvPr/>
        </p:nvPicPr>
        <p:blipFill>
          <a:blip r:embed="rId4">
            <a:alphaModFix/>
          </a:blip>
          <a:stretch>
            <a:fillRect/>
          </a:stretch>
        </p:blipFill>
        <p:spPr>
          <a:xfrm>
            <a:off x="6036061" y="2869324"/>
            <a:ext cx="2887221" cy="2036539"/>
          </a:xfrm>
          <a:prstGeom prst="rect">
            <a:avLst/>
          </a:prstGeom>
          <a:noFill/>
          <a:ln>
            <a:noFill/>
          </a:ln>
        </p:spPr>
      </p:pic>
      <p:pic>
        <p:nvPicPr>
          <p:cNvPr id="147" name="Google Shape;147;p22"/>
          <p:cNvPicPr preferRelativeResize="0"/>
          <p:nvPr/>
        </p:nvPicPr>
        <p:blipFill>
          <a:blip r:embed="rId5">
            <a:alphaModFix/>
          </a:blip>
          <a:stretch>
            <a:fillRect/>
          </a:stretch>
        </p:blipFill>
        <p:spPr>
          <a:xfrm>
            <a:off x="0" y="0"/>
            <a:ext cx="2659117" cy="1723697"/>
          </a:xfrm>
          <a:prstGeom prst="rect">
            <a:avLst/>
          </a:prstGeom>
          <a:noFill/>
          <a:ln>
            <a:noFill/>
          </a:ln>
        </p:spPr>
      </p:pic>
      <p:pic>
        <p:nvPicPr>
          <p:cNvPr id="148" name="Google Shape;148;p22"/>
          <p:cNvPicPr preferRelativeResize="0"/>
          <p:nvPr/>
        </p:nvPicPr>
        <p:blipFill>
          <a:blip r:embed="rId6">
            <a:alphaModFix/>
          </a:blip>
          <a:stretch>
            <a:fillRect/>
          </a:stretch>
        </p:blipFill>
        <p:spPr>
          <a:xfrm>
            <a:off x="3164739" y="3066147"/>
            <a:ext cx="2466966" cy="1850225"/>
          </a:xfrm>
          <a:prstGeom prst="rect">
            <a:avLst/>
          </a:prstGeom>
          <a:noFill/>
          <a:ln>
            <a:noFill/>
          </a:ln>
        </p:spPr>
      </p:pic>
      <p:pic>
        <p:nvPicPr>
          <p:cNvPr id="149" name="Google Shape;149;p22"/>
          <p:cNvPicPr preferRelativeResize="0"/>
          <p:nvPr/>
        </p:nvPicPr>
        <p:blipFill>
          <a:blip r:embed="rId7">
            <a:alphaModFix/>
          </a:blip>
          <a:stretch>
            <a:fillRect/>
          </a:stretch>
        </p:blipFill>
        <p:spPr>
          <a:xfrm>
            <a:off x="189186" y="2921876"/>
            <a:ext cx="2480442" cy="2007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additive="base">
                                        <p:cTn id="12" dur="1000"/>
                                        <p:tgtEl>
                                          <p:spTgt spid="147"/>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1000"/>
                                        <p:tgtEl>
                                          <p:spTgt spid="145"/>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additive="base">
                                        <p:cTn id="20" dur="1000"/>
                                        <p:tgtEl>
                                          <p:spTgt spid="149"/>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additive="base">
                                        <p:cTn id="23" dur="1000"/>
                                        <p:tgtEl>
                                          <p:spTgt spid="146"/>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1000"/>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96"/>
        <p:cNvGrpSpPr/>
        <p:nvPr/>
      </p:nvGrpSpPr>
      <p:grpSpPr>
        <a:xfrm>
          <a:off x="0" y="0"/>
          <a:ext cx="0" cy="0"/>
          <a:chOff x="0" y="0"/>
          <a:chExt cx="0" cy="0"/>
        </a:xfrm>
      </p:grpSpPr>
      <p:sp>
        <p:nvSpPr>
          <p:cNvPr id="59397" name="Google Shape;59397;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ro" sz="2280"/>
              <a:t>                   </a:t>
            </a:r>
            <a:r>
              <a:rPr lang="ro" sz="2280">
                <a:solidFill>
                  <a:srgbClr val="073763"/>
                </a:solidFill>
              </a:rPr>
              <a:t>ȘTEI </a:t>
            </a:r>
            <a:r>
              <a:rPr lang="ro" sz="2280"/>
              <a:t>   </a:t>
            </a:r>
            <a:endParaRPr sz="2280"/>
          </a:p>
        </p:txBody>
      </p:sp>
      <p:sp>
        <p:nvSpPr>
          <p:cNvPr id="59398" name="Google Shape;59398;p1"/>
          <p:cNvSpPr txBox="1">
            <a:spLocks noGrp="1"/>
          </p:cNvSpPr>
          <p:nvPr>
            <p:ph type="body" idx="1"/>
          </p:nvPr>
        </p:nvSpPr>
        <p:spPr>
          <a:xfrm>
            <a:off x="383525" y="863550"/>
            <a:ext cx="4260300" cy="3416400"/>
          </a:xfrm>
          <a:prstGeom prst="rect">
            <a:avLst/>
          </a:prstGeom>
          <a:noFill/>
          <a:ln>
            <a:noFill/>
          </a:ln>
        </p:spPr>
        <p:txBody>
          <a:bodyPr spcFirstLastPara="1" wrap="square" lIns="91425" tIns="91425" rIns="91425" bIns="91425" anchor="t" anchorCtr="0">
            <a:normAutofit/>
          </a:bodyPr>
          <a:lstStyle/>
          <a:p>
            <a:pPr marL="0" lvl="0" indent="0" algn="l" rtl="0">
              <a:lnSpc>
                <a:spcPct val="105000"/>
              </a:lnSpc>
              <a:spcBef>
                <a:spcPts val="0"/>
              </a:spcBef>
              <a:spcAft>
                <a:spcPts val="0"/>
              </a:spcAft>
              <a:buSzPts val="1018"/>
              <a:buNone/>
            </a:pPr>
            <a:r>
              <a:rPr lang="ro" sz="1665">
                <a:solidFill>
                  <a:srgbClr val="000000"/>
                </a:solidFill>
              </a:rPr>
              <a:t>The town of Ștei was arranged by the soviet regime in 1952-1956 and was named Dr. Petru Groza during the communist era, after the Romania socialist leader Petru Groza. It was founded as an industrial centre for the grinding of uranium mine in a nearby town. </a:t>
            </a:r>
            <a:endParaRPr sz="1665">
              <a:solidFill>
                <a:srgbClr val="000000"/>
              </a:solidFill>
            </a:endParaRPr>
          </a:p>
          <a:p>
            <a:pPr marL="0" lvl="0" indent="0" algn="l" rtl="0">
              <a:lnSpc>
                <a:spcPct val="105000"/>
              </a:lnSpc>
              <a:spcBef>
                <a:spcPts val="1200"/>
              </a:spcBef>
              <a:spcAft>
                <a:spcPts val="1200"/>
              </a:spcAft>
              <a:buSzPts val="1018"/>
              <a:buNone/>
            </a:pPr>
            <a:r>
              <a:rPr lang="ro" sz="1665">
                <a:solidFill>
                  <a:srgbClr val="000000"/>
                </a:solidFill>
              </a:rPr>
              <a:t>At present, 6.529 people live in this town.</a:t>
            </a:r>
            <a:endParaRPr sz="1665">
              <a:solidFill>
                <a:srgbClr val="000000"/>
              </a:solidFill>
            </a:endParaRPr>
          </a:p>
        </p:txBody>
      </p:sp>
      <p:sp>
        <p:nvSpPr>
          <p:cNvPr id="59399" name="Google Shape;59399;p1"/>
          <p:cNvSpPr txBox="1"/>
          <p:nvPr/>
        </p:nvSpPr>
        <p:spPr>
          <a:xfrm>
            <a:off x="5315925" y="1221225"/>
            <a:ext cx="36408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ro" sz="1500" b="0" i="0" u="none" strike="noStrike" cap="none">
                <a:solidFill>
                  <a:srgbClr val="000000"/>
                </a:solidFill>
                <a:latin typeface="Lato"/>
                <a:ea typeface="Lato"/>
                <a:cs typeface="Lato"/>
                <a:sym typeface="Lato"/>
              </a:rPr>
              <a:t>Stei in 1956</a:t>
            </a:r>
            <a:endParaRPr sz="1500" b="0" i="0" u="none" strike="noStrike" cap="none">
              <a:solidFill>
                <a:srgbClr val="000000"/>
              </a:solidFill>
              <a:latin typeface="Lato"/>
              <a:ea typeface="Lato"/>
              <a:cs typeface="Lato"/>
              <a:sym typeface="Lato"/>
            </a:endParaRPr>
          </a:p>
        </p:txBody>
      </p:sp>
      <p:pic>
        <p:nvPicPr>
          <p:cNvPr id="59400" name="Google Shape;59400;p1"/>
          <p:cNvPicPr preferRelativeResize="0"/>
          <p:nvPr/>
        </p:nvPicPr>
        <p:blipFill rotWithShape="1">
          <a:blip r:embed="rId3">
            <a:alphaModFix/>
          </a:blip>
          <a:srcRect/>
          <a:stretch/>
        </p:blipFill>
        <p:spPr>
          <a:xfrm>
            <a:off x="6274550" y="1713187"/>
            <a:ext cx="2869450" cy="2233714"/>
          </a:xfrm>
          <a:prstGeom prst="rect">
            <a:avLst/>
          </a:prstGeom>
          <a:noFill/>
          <a:ln>
            <a:noFill/>
          </a:ln>
        </p:spPr>
      </p:pic>
      <p:pic>
        <p:nvPicPr>
          <p:cNvPr id="59401" name="Google Shape;59401;p1"/>
          <p:cNvPicPr preferRelativeResize="0"/>
          <p:nvPr/>
        </p:nvPicPr>
        <p:blipFill rotWithShape="1">
          <a:blip r:embed="rId4">
            <a:alphaModFix/>
          </a:blip>
          <a:srcRect/>
          <a:stretch/>
        </p:blipFill>
        <p:spPr>
          <a:xfrm>
            <a:off x="3354325" y="3277250"/>
            <a:ext cx="2552500" cy="1671700"/>
          </a:xfrm>
          <a:prstGeom prst="rect">
            <a:avLst/>
          </a:prstGeom>
          <a:noFill/>
          <a:ln>
            <a:noFill/>
          </a:ln>
        </p:spPr>
      </p:pic>
      <p:pic>
        <p:nvPicPr>
          <p:cNvPr id="59402" name="Google Shape;59402;p1"/>
          <p:cNvPicPr preferRelativeResize="0"/>
          <p:nvPr/>
        </p:nvPicPr>
        <p:blipFill rotWithShape="1">
          <a:blip r:embed="rId5">
            <a:alphaModFix/>
          </a:blip>
          <a:srcRect/>
          <a:stretch/>
        </p:blipFill>
        <p:spPr>
          <a:xfrm>
            <a:off x="0" y="3277257"/>
            <a:ext cx="2873514" cy="18662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00"/>
                                        <p:tgtEl>
                                          <p:spTgt spid="593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402"/>
                                        </p:tgtEl>
                                        <p:attrNameLst>
                                          <p:attrName>style.visibility</p:attrName>
                                        </p:attrNameLst>
                                      </p:cBhvr>
                                      <p:to>
                                        <p:strVal val="visible"/>
                                      </p:to>
                                    </p:set>
                                    <p:anim calcmode="lin" valueType="num">
                                      <p:cBhvr additive="base">
                                        <p:cTn id="12" dur="1000"/>
                                        <p:tgtEl>
                                          <p:spTgt spid="59402"/>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59401"/>
                                        </p:tgtEl>
                                        <p:attrNameLst>
                                          <p:attrName>style.visibility</p:attrName>
                                        </p:attrNameLst>
                                      </p:cBhvr>
                                      <p:to>
                                        <p:strVal val="visible"/>
                                      </p:to>
                                    </p:set>
                                    <p:anim calcmode="lin" valueType="num">
                                      <p:cBhvr additive="base">
                                        <p:cTn id="15" dur="1000"/>
                                        <p:tgtEl>
                                          <p:spTgt spid="59401"/>
                                        </p:tgtEl>
                                        <p:attrNameLst>
                                          <p:attrName>ppt_x</p:attrName>
                                        </p:attrNameLst>
                                      </p:cBhvr>
                                      <p:tavLst>
                                        <p:tav tm="0">
                                          <p:val>
                                            <p:strVal val="#ppt_x+1"/>
                                          </p:val>
                                        </p:tav>
                                        <p:tav tm="100000">
                                          <p:val>
                                            <p:strVal val="#ppt_x"/>
                                          </p:val>
                                        </p:tav>
                                      </p:tavLst>
                                    </p:anim>
                                  </p:childTnLst>
                                </p:cTn>
                              </p:par>
                              <p:par>
                                <p:cTn id="16" presetID="2" presetClass="entr" presetSubtype="4" fill="hold" nodeType="withEffect">
                                  <p:stCondLst>
                                    <p:cond delay="0"/>
                                  </p:stCondLst>
                                  <p:childTnLst>
                                    <p:set>
                                      <p:cBhvr>
                                        <p:cTn id="17" dur="1" fill="hold">
                                          <p:stCondLst>
                                            <p:cond delay="0"/>
                                          </p:stCondLst>
                                        </p:cTn>
                                        <p:tgtEl>
                                          <p:spTgt spid="59400"/>
                                        </p:tgtEl>
                                        <p:attrNameLst>
                                          <p:attrName>style.visibility</p:attrName>
                                        </p:attrNameLst>
                                      </p:cBhvr>
                                      <p:to>
                                        <p:strVal val="visible"/>
                                      </p:to>
                                    </p:set>
                                    <p:anim calcmode="lin" valueType="num">
                                      <p:cBhvr additive="base">
                                        <p:cTn id="18" dur="1000"/>
                                        <p:tgtEl>
                                          <p:spTgt spid="59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4"/>
          <p:cNvSpPr txBox="1">
            <a:spLocks noGrp="1"/>
          </p:cNvSpPr>
          <p:nvPr>
            <p:ph type="body" idx="1"/>
          </p:nvPr>
        </p:nvSpPr>
        <p:spPr>
          <a:xfrm>
            <a:off x="0" y="231228"/>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ro-RO" b="1" i="1" dirty="0" smtClean="0"/>
              <a:t>Ș</a:t>
            </a:r>
            <a:r>
              <a:rPr lang="ro" b="1" i="1" dirty="0" smtClean="0"/>
              <a:t>TEI </a:t>
            </a:r>
            <a:r>
              <a:rPr lang="ro" b="1" i="1" dirty="0"/>
              <a:t>NOW</a:t>
            </a:r>
            <a:endParaRPr b="1" i="1" dirty="0"/>
          </a:p>
        </p:txBody>
      </p:sp>
      <p:pic>
        <p:nvPicPr>
          <p:cNvPr id="166" name="Google Shape;166;p24"/>
          <p:cNvPicPr preferRelativeResize="0"/>
          <p:nvPr/>
        </p:nvPicPr>
        <p:blipFill>
          <a:blip r:embed="rId3">
            <a:alphaModFix/>
          </a:blip>
          <a:stretch>
            <a:fillRect/>
          </a:stretch>
        </p:blipFill>
        <p:spPr>
          <a:xfrm>
            <a:off x="84075" y="1931950"/>
            <a:ext cx="4341051" cy="2895450"/>
          </a:xfrm>
          <a:prstGeom prst="rect">
            <a:avLst/>
          </a:prstGeom>
          <a:noFill/>
          <a:ln>
            <a:noFill/>
          </a:ln>
        </p:spPr>
      </p:pic>
      <p:pic>
        <p:nvPicPr>
          <p:cNvPr id="167" name="Google Shape;167;p24"/>
          <p:cNvPicPr preferRelativeResize="0"/>
          <p:nvPr/>
        </p:nvPicPr>
        <p:blipFill>
          <a:blip r:embed="rId4">
            <a:alphaModFix/>
          </a:blip>
          <a:stretch>
            <a:fillRect/>
          </a:stretch>
        </p:blipFill>
        <p:spPr>
          <a:xfrm>
            <a:off x="4872123" y="1603463"/>
            <a:ext cx="3796700" cy="2195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p:tgtEl>
                                          <p:spTgt spid="16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 calcmode="lin" valueType="num">
                                      <p:cBhvr additive="base">
                                        <p:cTn id="10" dur="1000"/>
                                        <p:tgtEl>
                                          <p:spTgt spid="1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3" name="Google Shape;173;p25"/>
          <p:cNvPicPr preferRelativeResize="0"/>
          <p:nvPr/>
        </p:nvPicPr>
        <p:blipFill>
          <a:blip r:embed="rId3">
            <a:alphaModFix/>
          </a:blip>
          <a:stretch>
            <a:fillRect/>
          </a:stretch>
        </p:blipFill>
        <p:spPr>
          <a:xfrm>
            <a:off x="0" y="0"/>
            <a:ext cx="4761186" cy="3037490"/>
          </a:xfrm>
          <a:prstGeom prst="rect">
            <a:avLst/>
          </a:prstGeom>
          <a:noFill/>
          <a:ln>
            <a:noFill/>
          </a:ln>
        </p:spPr>
      </p:pic>
      <p:pic>
        <p:nvPicPr>
          <p:cNvPr id="174" name="Google Shape;174;p25"/>
          <p:cNvPicPr preferRelativeResize="0"/>
          <p:nvPr/>
        </p:nvPicPr>
        <p:blipFill>
          <a:blip r:embed="rId4">
            <a:alphaModFix/>
          </a:blip>
          <a:stretch>
            <a:fillRect/>
          </a:stretch>
        </p:blipFill>
        <p:spPr>
          <a:xfrm>
            <a:off x="4593021" y="1891862"/>
            <a:ext cx="4550979" cy="30309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 calcmode="lin" valueType="num">
                                      <p:cBhvr additive="base">
                                        <p:cTn id="10" dur="10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ro"/>
              <a:t>            </a:t>
            </a:r>
            <a:endParaRPr/>
          </a:p>
          <a:p>
            <a:pPr marL="0" lvl="0" indent="0" algn="l" rtl="0">
              <a:spcBef>
                <a:spcPts val="1200"/>
              </a:spcBef>
              <a:spcAft>
                <a:spcPts val="0"/>
              </a:spcAft>
              <a:buNone/>
            </a:pPr>
            <a:endParaRPr/>
          </a:p>
          <a:p>
            <a:pPr marL="0" lvl="0" indent="0" algn="l" rtl="0">
              <a:spcBef>
                <a:spcPts val="1200"/>
              </a:spcBef>
              <a:spcAft>
                <a:spcPts val="1200"/>
              </a:spcAft>
              <a:buNone/>
            </a:pPr>
            <a:r>
              <a:rPr lang="ro" i="1"/>
              <a:t>   </a:t>
            </a:r>
            <a:r>
              <a:rPr lang="ro" sz="1400" i="1">
                <a:solidFill>
                  <a:srgbClr val="202122"/>
                </a:solidFill>
              </a:rPr>
              <a:t>The National College "Avram Iancu"-Stei </a:t>
            </a:r>
            <a:endParaRPr i="1"/>
          </a:p>
        </p:txBody>
      </p:sp>
      <p:pic>
        <p:nvPicPr>
          <p:cNvPr id="189" name="Google Shape;189;p27"/>
          <p:cNvPicPr preferRelativeResize="0"/>
          <p:nvPr/>
        </p:nvPicPr>
        <p:blipFill>
          <a:blip r:embed="rId3">
            <a:alphaModFix/>
          </a:blip>
          <a:stretch>
            <a:fillRect/>
          </a:stretch>
        </p:blipFill>
        <p:spPr>
          <a:xfrm>
            <a:off x="311702" y="1152475"/>
            <a:ext cx="3551125" cy="3318151"/>
          </a:xfrm>
          <a:prstGeom prst="rect">
            <a:avLst/>
          </a:prstGeom>
          <a:noFill/>
          <a:ln>
            <a:noFill/>
          </a:ln>
        </p:spPr>
      </p:pic>
      <p:sp>
        <p:nvSpPr>
          <p:cNvPr id="190" name="Google Shape;190;p27"/>
          <p:cNvSpPr txBox="1"/>
          <p:nvPr/>
        </p:nvSpPr>
        <p:spPr>
          <a:xfrm>
            <a:off x="5344650" y="2183825"/>
            <a:ext cx="227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91" name="Google Shape;191;p27"/>
          <p:cNvSpPr txBox="1"/>
          <p:nvPr/>
        </p:nvSpPr>
        <p:spPr>
          <a:xfrm>
            <a:off x="3979750" y="2485550"/>
            <a:ext cx="4726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700" i="1">
                <a:latin typeface="Lato"/>
                <a:ea typeface="Lato"/>
                <a:cs typeface="Lato"/>
                <a:sym typeface="Lato"/>
              </a:rPr>
              <a:t>NATIONAL COLLEGE </a:t>
            </a:r>
            <a:r>
              <a:rPr lang="ro" sz="2100" b="1"/>
              <a:t>"</a:t>
            </a:r>
            <a:r>
              <a:rPr lang="ro" sz="1700" i="1">
                <a:latin typeface="Lato"/>
                <a:ea typeface="Lato"/>
                <a:cs typeface="Lato"/>
                <a:sym typeface="Lato"/>
              </a:rPr>
              <a:t>AVRAM IANCU</a:t>
            </a:r>
            <a:r>
              <a:rPr lang="ro" sz="2100" b="1"/>
              <a:t>"</a:t>
            </a:r>
            <a:r>
              <a:rPr lang="ro" sz="1700" i="1">
                <a:latin typeface="Lato"/>
                <a:ea typeface="Lato"/>
                <a:cs typeface="Lato"/>
                <a:sym typeface="Lato"/>
              </a:rPr>
              <a:t> STEI</a:t>
            </a:r>
            <a:endParaRPr sz="1700" i="1">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 calcmode="lin" valueType="num">
                                      <p:cBhvr additive="base">
                                        <p:cTn id="10" dur="1000"/>
                                        <p:tgtEl>
                                          <p:spTgt spid="1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8"/>
          <p:cNvSpPr txBox="1">
            <a:spLocks noGrp="1"/>
          </p:cNvSpPr>
          <p:nvPr>
            <p:ph type="body" idx="1"/>
          </p:nvPr>
        </p:nvSpPr>
        <p:spPr>
          <a:xfrm>
            <a:off x="4330263" y="0"/>
            <a:ext cx="4529958" cy="4635062"/>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o" i="1" dirty="0">
                <a:solidFill>
                  <a:srgbClr val="000000"/>
                </a:solidFill>
              </a:rPr>
              <a:t>Educational system:</a:t>
            </a:r>
            <a:endParaRPr i="1" dirty="0">
              <a:solidFill>
                <a:srgbClr val="000000"/>
              </a:solidFill>
            </a:endParaRPr>
          </a:p>
          <a:p>
            <a:pPr marL="0" lvl="0" indent="0" algn="l" rtl="0">
              <a:spcBef>
                <a:spcPts val="1200"/>
              </a:spcBef>
              <a:spcAft>
                <a:spcPts val="0"/>
              </a:spcAft>
              <a:buNone/>
            </a:pPr>
            <a:r>
              <a:rPr lang="ro" i="1" dirty="0">
                <a:solidFill>
                  <a:srgbClr val="000000"/>
                </a:solidFill>
              </a:rPr>
              <a:t>Gymnasium includes grades 5-8. The access to the higher level is achieved by a national evaluation examination and distribution in upper secondary education units. </a:t>
            </a:r>
            <a:endParaRPr lang="ro" i="1" dirty="0" smtClean="0">
              <a:solidFill>
                <a:srgbClr val="000000"/>
              </a:solidFill>
            </a:endParaRPr>
          </a:p>
          <a:p>
            <a:pPr marL="0" lvl="0" indent="0" algn="l" rtl="0">
              <a:spcBef>
                <a:spcPts val="1200"/>
              </a:spcBef>
              <a:spcAft>
                <a:spcPts val="0"/>
              </a:spcAft>
              <a:buNone/>
            </a:pPr>
            <a:r>
              <a:rPr lang="ro" i="1" dirty="0" smtClean="0">
                <a:solidFill>
                  <a:srgbClr val="000000"/>
                </a:solidFill>
              </a:rPr>
              <a:t>The </a:t>
            </a:r>
            <a:r>
              <a:rPr lang="ro" i="1" dirty="0">
                <a:solidFill>
                  <a:srgbClr val="000000"/>
                </a:solidFill>
              </a:rPr>
              <a:t>secondary superior education includes the high school grades 9-12 ( theoretical pathway).</a:t>
            </a:r>
            <a:endParaRPr i="1" dirty="0">
              <a:solidFill>
                <a:srgbClr val="000000"/>
              </a:solidFill>
            </a:endParaRPr>
          </a:p>
          <a:p>
            <a:pPr marL="0" lvl="0" indent="0" algn="l" rtl="0">
              <a:spcBef>
                <a:spcPts val="1200"/>
              </a:spcBef>
              <a:spcAft>
                <a:spcPts val="0"/>
              </a:spcAft>
              <a:buNone/>
            </a:pPr>
            <a:endParaRPr b="1" i="1" dirty="0">
              <a:solidFill>
                <a:srgbClr val="000000"/>
              </a:solidFill>
            </a:endParaRPr>
          </a:p>
          <a:p>
            <a:pPr marL="0" lvl="0" indent="0" algn="l" rtl="0">
              <a:spcBef>
                <a:spcPts val="1200"/>
              </a:spcBef>
              <a:spcAft>
                <a:spcPts val="0"/>
              </a:spcAft>
              <a:buNone/>
            </a:pPr>
            <a:r>
              <a:rPr lang="ro" b="1" i="1" dirty="0">
                <a:solidFill>
                  <a:srgbClr val="000000"/>
                </a:solidFill>
              </a:rPr>
              <a:t>Realistic profile:</a:t>
            </a:r>
            <a:endParaRPr b="1" i="1" dirty="0">
              <a:solidFill>
                <a:srgbClr val="000000"/>
              </a:solidFill>
            </a:endParaRPr>
          </a:p>
          <a:p>
            <a:pPr marL="0" lvl="0" indent="0" algn="l" rtl="0">
              <a:spcBef>
                <a:spcPts val="1200"/>
              </a:spcBef>
              <a:spcAft>
                <a:spcPts val="0"/>
              </a:spcAft>
              <a:buNone/>
            </a:pPr>
            <a:r>
              <a:rPr lang="ro" b="1" i="1" dirty="0">
                <a:solidFill>
                  <a:srgbClr val="000000"/>
                </a:solidFill>
              </a:rPr>
              <a:t>-mathematics-computer studies</a:t>
            </a:r>
            <a:endParaRPr b="1" i="1" dirty="0">
              <a:solidFill>
                <a:srgbClr val="000000"/>
              </a:solidFill>
            </a:endParaRPr>
          </a:p>
          <a:p>
            <a:pPr marL="0" lvl="0" indent="0" algn="l" rtl="0">
              <a:spcBef>
                <a:spcPts val="1200"/>
              </a:spcBef>
              <a:spcAft>
                <a:spcPts val="0"/>
              </a:spcAft>
              <a:buNone/>
            </a:pPr>
            <a:r>
              <a:rPr lang="ro" b="1" i="1" dirty="0">
                <a:solidFill>
                  <a:srgbClr val="000000"/>
                </a:solidFill>
              </a:rPr>
              <a:t>-nature studies</a:t>
            </a:r>
            <a:endParaRPr b="1" i="1" dirty="0">
              <a:solidFill>
                <a:srgbClr val="000000"/>
              </a:solidFill>
            </a:endParaRPr>
          </a:p>
          <a:p>
            <a:pPr marL="0" lvl="0" indent="0" algn="l" rtl="0">
              <a:spcBef>
                <a:spcPts val="1200"/>
              </a:spcBef>
              <a:spcAft>
                <a:spcPts val="0"/>
              </a:spcAft>
              <a:buNone/>
            </a:pPr>
            <a:endParaRPr b="1" i="1" dirty="0">
              <a:solidFill>
                <a:srgbClr val="000000"/>
              </a:solidFill>
            </a:endParaRPr>
          </a:p>
          <a:p>
            <a:pPr marL="0" lvl="0" indent="0" algn="l" rtl="0">
              <a:spcBef>
                <a:spcPts val="1200"/>
              </a:spcBef>
              <a:spcAft>
                <a:spcPts val="0"/>
              </a:spcAft>
              <a:buNone/>
            </a:pPr>
            <a:r>
              <a:rPr lang="ro" b="1" i="1" dirty="0">
                <a:solidFill>
                  <a:srgbClr val="000000"/>
                </a:solidFill>
              </a:rPr>
              <a:t>Humanist studies:</a:t>
            </a:r>
            <a:endParaRPr b="1" i="1" dirty="0">
              <a:solidFill>
                <a:srgbClr val="000000"/>
              </a:solidFill>
            </a:endParaRPr>
          </a:p>
          <a:p>
            <a:pPr marL="0" lvl="0" indent="0" algn="l" rtl="0">
              <a:spcBef>
                <a:spcPts val="1200"/>
              </a:spcBef>
              <a:spcAft>
                <a:spcPts val="0"/>
              </a:spcAft>
              <a:buNone/>
            </a:pPr>
            <a:r>
              <a:rPr lang="ro" b="1" i="1" dirty="0">
                <a:solidFill>
                  <a:srgbClr val="000000"/>
                </a:solidFill>
              </a:rPr>
              <a:t>-philology</a:t>
            </a:r>
            <a:endParaRPr b="1" i="1" dirty="0">
              <a:solidFill>
                <a:srgbClr val="000000"/>
              </a:solidFill>
            </a:endParaRPr>
          </a:p>
          <a:p>
            <a:pPr marL="0" lvl="0" indent="0" algn="l" rtl="0">
              <a:spcBef>
                <a:spcPts val="1200"/>
              </a:spcBef>
              <a:spcAft>
                <a:spcPts val="1200"/>
              </a:spcAft>
              <a:buNone/>
            </a:pPr>
            <a:endParaRPr sz="1200" b="1" i="1" dirty="0"/>
          </a:p>
        </p:txBody>
      </p:sp>
      <p:pic>
        <p:nvPicPr>
          <p:cNvPr id="199" name="Google Shape;199;p28"/>
          <p:cNvPicPr preferRelativeResize="0"/>
          <p:nvPr/>
        </p:nvPicPr>
        <p:blipFill>
          <a:blip r:embed="rId3">
            <a:alphaModFix/>
          </a:blip>
          <a:stretch>
            <a:fillRect/>
          </a:stretch>
        </p:blipFill>
        <p:spPr>
          <a:xfrm>
            <a:off x="0" y="0"/>
            <a:ext cx="4328051" cy="3145050"/>
          </a:xfrm>
          <a:prstGeom prst="rect">
            <a:avLst/>
          </a:prstGeom>
          <a:noFill/>
          <a:ln>
            <a:noFill/>
          </a:ln>
        </p:spPr>
      </p:pic>
      <p:sp>
        <p:nvSpPr>
          <p:cNvPr id="200" name="Google Shape;200;p28"/>
          <p:cNvSpPr txBox="1"/>
          <p:nvPr/>
        </p:nvSpPr>
        <p:spPr>
          <a:xfrm>
            <a:off x="4353300" y="2241300"/>
            <a:ext cx="30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16386" name="Picture 2" descr="Colegiul Național ”Avram Iancu” Ștei Oficial - Home | Facebook"/>
          <p:cNvPicPr>
            <a:picLocks noChangeAspect="1" noChangeArrowheads="1"/>
          </p:cNvPicPr>
          <p:nvPr/>
        </p:nvPicPr>
        <p:blipFill>
          <a:blip r:embed="rId4"/>
          <a:srcRect/>
          <a:stretch>
            <a:fillRect/>
          </a:stretch>
        </p:blipFill>
        <p:spPr bwMode="auto">
          <a:xfrm>
            <a:off x="6677025" y="3078162"/>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1000"/>
                                        <p:tgtEl>
                                          <p:spTgt spid="1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1000"/>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sz="2300">
                <a:solidFill>
                  <a:srgbClr val="073763"/>
                </a:solidFill>
              </a:rPr>
              <a:t>Robotics club of our school</a:t>
            </a:r>
            <a:endParaRPr sz="2300">
              <a:solidFill>
                <a:srgbClr val="073763"/>
              </a:solidFill>
            </a:endParaRPr>
          </a:p>
        </p:txBody>
      </p:sp>
      <p:sp>
        <p:nvSpPr>
          <p:cNvPr id="206" name="Google Shape;20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07" name="Google Shape;207;p29"/>
          <p:cNvPicPr preferRelativeResize="0"/>
          <p:nvPr/>
        </p:nvPicPr>
        <p:blipFill>
          <a:blip r:embed="rId3">
            <a:alphaModFix/>
          </a:blip>
          <a:stretch>
            <a:fillRect/>
          </a:stretch>
        </p:blipFill>
        <p:spPr>
          <a:xfrm>
            <a:off x="0" y="1634700"/>
            <a:ext cx="3160325" cy="3416402"/>
          </a:xfrm>
          <a:prstGeom prst="rect">
            <a:avLst/>
          </a:prstGeom>
          <a:noFill/>
          <a:ln>
            <a:noFill/>
          </a:ln>
        </p:spPr>
      </p:pic>
      <p:pic>
        <p:nvPicPr>
          <p:cNvPr id="208" name="Google Shape;208;p29"/>
          <p:cNvPicPr preferRelativeResize="0"/>
          <p:nvPr/>
        </p:nvPicPr>
        <p:blipFill>
          <a:blip r:embed="rId4">
            <a:alphaModFix/>
          </a:blip>
          <a:stretch>
            <a:fillRect/>
          </a:stretch>
        </p:blipFill>
        <p:spPr>
          <a:xfrm>
            <a:off x="4141600" y="0"/>
            <a:ext cx="4853426" cy="3382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1000"/>
                                        <p:tgtEl>
                                          <p:spTgt spid="208"/>
                                        </p:tgtEl>
                                        <p:attrNameLst>
                                          <p:attrName>ppt_x</p:attrName>
                                        </p:attrNameLst>
                                      </p:cBhvr>
                                      <p:tavLst>
                                        <p:tav tm="0">
                                          <p:val>
                                            <p:strVal val="#ppt_x+1"/>
                                          </p:val>
                                        </p:tav>
                                        <p:tav tm="100000">
                                          <p:val>
                                            <p:strVal val="#ppt_x"/>
                                          </p:val>
                                        </p:tav>
                                      </p:tavLst>
                                    </p:anim>
                                  </p:childTnLst>
                                </p:cTn>
                              </p:par>
                              <p:par>
                                <p:cTn id="13" presetID="2" presetClass="entr" presetSubtype="4" fill="hold" nodeType="withEffect">
                                  <p:stCondLst>
                                    <p:cond delay="0"/>
                                  </p:stCondLst>
                                  <p:childTnLst>
                                    <p:set>
                                      <p:cBhvr>
                                        <p:cTn id="14" dur="1" fill="hold">
                                          <p:stCondLst>
                                            <p:cond delay="0"/>
                                          </p:stCondLst>
                                        </p:cTn>
                                        <p:tgtEl>
                                          <p:spTgt spid="207"/>
                                        </p:tgtEl>
                                        <p:attrNameLst>
                                          <p:attrName>style.visibility</p:attrName>
                                        </p:attrNameLst>
                                      </p:cBhvr>
                                      <p:to>
                                        <p:strVal val="visible"/>
                                      </p:to>
                                    </p:set>
                                    <p:anim calcmode="lin" valueType="num">
                                      <p:cBhvr additive="base">
                                        <p:cTn id="15" dur="1000"/>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o" b="0">
                <a:solidFill>
                  <a:srgbClr val="073763"/>
                </a:solidFill>
              </a:rPr>
              <a:t>Volleyball Club and Table tennis competition</a:t>
            </a:r>
            <a:endParaRPr b="0">
              <a:solidFill>
                <a:srgbClr val="073763"/>
              </a:solidFill>
            </a:endParaRPr>
          </a:p>
        </p:txBody>
      </p:sp>
      <p:pic>
        <p:nvPicPr>
          <p:cNvPr id="214" name="Google Shape;214;p30"/>
          <p:cNvPicPr preferRelativeResize="0"/>
          <p:nvPr/>
        </p:nvPicPr>
        <p:blipFill>
          <a:blip r:embed="rId3">
            <a:alphaModFix/>
          </a:blip>
          <a:stretch>
            <a:fillRect/>
          </a:stretch>
        </p:blipFill>
        <p:spPr>
          <a:xfrm>
            <a:off x="5896875" y="3122775"/>
            <a:ext cx="2935424" cy="1942276"/>
          </a:xfrm>
          <a:prstGeom prst="rect">
            <a:avLst/>
          </a:prstGeom>
          <a:noFill/>
          <a:ln>
            <a:noFill/>
          </a:ln>
        </p:spPr>
      </p:pic>
      <p:pic>
        <p:nvPicPr>
          <p:cNvPr id="215" name="Google Shape;215;p30"/>
          <p:cNvPicPr preferRelativeResize="0"/>
          <p:nvPr/>
        </p:nvPicPr>
        <p:blipFill>
          <a:blip r:embed="rId4">
            <a:alphaModFix/>
          </a:blip>
          <a:stretch>
            <a:fillRect/>
          </a:stretch>
        </p:blipFill>
        <p:spPr>
          <a:xfrm>
            <a:off x="5822731" y="1345347"/>
            <a:ext cx="2995449" cy="1639591"/>
          </a:xfrm>
          <a:prstGeom prst="rect">
            <a:avLst/>
          </a:prstGeom>
          <a:noFill/>
          <a:ln>
            <a:noFill/>
          </a:ln>
        </p:spPr>
      </p:pic>
      <p:pic>
        <p:nvPicPr>
          <p:cNvPr id="216" name="Google Shape;216;p30"/>
          <p:cNvPicPr preferRelativeResize="0"/>
          <p:nvPr/>
        </p:nvPicPr>
        <p:blipFill>
          <a:blip r:embed="rId5">
            <a:alphaModFix/>
          </a:blip>
          <a:stretch>
            <a:fillRect/>
          </a:stretch>
        </p:blipFill>
        <p:spPr>
          <a:xfrm>
            <a:off x="819807" y="1418897"/>
            <a:ext cx="2848303" cy="1751213"/>
          </a:xfrm>
          <a:prstGeom prst="rect">
            <a:avLst/>
          </a:prstGeom>
          <a:noFill/>
          <a:ln>
            <a:noFill/>
          </a:ln>
        </p:spPr>
      </p:pic>
      <p:sp>
        <p:nvSpPr>
          <p:cNvPr id="217" name="Google Shape;217;p30"/>
          <p:cNvSpPr txBox="1"/>
          <p:nvPr/>
        </p:nvSpPr>
        <p:spPr>
          <a:xfrm>
            <a:off x="933875" y="1041500"/>
            <a:ext cx="1307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300">
                <a:latin typeface="Lato"/>
                <a:ea typeface="Lato"/>
                <a:cs typeface="Lato"/>
                <a:sym typeface="Lato"/>
              </a:rPr>
              <a:t>Volleyball Club</a:t>
            </a:r>
            <a:endParaRPr sz="1300">
              <a:latin typeface="Lato"/>
              <a:ea typeface="Lato"/>
              <a:cs typeface="Lato"/>
              <a:sym typeface="Lato"/>
            </a:endParaRPr>
          </a:p>
        </p:txBody>
      </p:sp>
      <p:pic>
        <p:nvPicPr>
          <p:cNvPr id="218" name="Google Shape;218;p30"/>
          <p:cNvPicPr preferRelativeResize="0"/>
          <p:nvPr/>
        </p:nvPicPr>
        <p:blipFill>
          <a:blip r:embed="rId6">
            <a:alphaModFix/>
          </a:blip>
          <a:stretch>
            <a:fillRect/>
          </a:stretch>
        </p:blipFill>
        <p:spPr>
          <a:xfrm>
            <a:off x="784665" y="3264703"/>
            <a:ext cx="2816562" cy="1747626"/>
          </a:xfrm>
          <a:prstGeom prst="rect">
            <a:avLst/>
          </a:prstGeom>
          <a:noFill/>
          <a:ln>
            <a:noFill/>
          </a:ln>
        </p:spPr>
      </p:pic>
      <p:sp>
        <p:nvSpPr>
          <p:cNvPr id="219" name="Google Shape;219;p30"/>
          <p:cNvSpPr txBox="1"/>
          <p:nvPr/>
        </p:nvSpPr>
        <p:spPr>
          <a:xfrm>
            <a:off x="6982525" y="1033850"/>
            <a:ext cx="2068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300">
                <a:latin typeface="Lato"/>
                <a:ea typeface="Lato"/>
                <a:cs typeface="Lato"/>
                <a:sym typeface="Lato"/>
              </a:rPr>
              <a:t>Table Tennis competition</a:t>
            </a:r>
            <a:endParaRPr sz="13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1000"/>
                                        <p:tgtEl>
                                          <p:spTgt spid="21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base">
                                        <p:cTn id="12" dur="1000"/>
                                        <p:tgtEl>
                                          <p:spTgt spid="216"/>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218"/>
                                        </p:tgtEl>
                                        <p:attrNameLst>
                                          <p:attrName>style.visibility</p:attrName>
                                        </p:attrNameLst>
                                      </p:cBhvr>
                                      <p:to>
                                        <p:strVal val="visible"/>
                                      </p:to>
                                    </p:set>
                                    <p:anim calcmode="lin" valueType="num">
                                      <p:cBhvr additive="base">
                                        <p:cTn id="15"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15"/>
                                        </p:tgtEl>
                                        <p:attrNameLst>
                                          <p:attrName>style.visibility</p:attrName>
                                        </p:attrNameLst>
                                      </p:cBhvr>
                                      <p:to>
                                        <p:strVal val="visible"/>
                                      </p:to>
                                    </p:set>
                                    <p:anim calcmode="lin" valueType="num">
                                      <p:cBhvr additive="base">
                                        <p:cTn id="20" dur="1000"/>
                                        <p:tgtEl>
                                          <p:spTgt spid="215"/>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1000"/>
                                        <p:tgtEl>
                                          <p:spTgt spid="2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o">
                <a:solidFill>
                  <a:srgbClr val="073763"/>
                </a:solidFill>
              </a:rPr>
              <a:t>Traditional dance club</a:t>
            </a:r>
            <a:endParaRPr>
              <a:solidFill>
                <a:srgbClr val="073763"/>
              </a:solidFill>
            </a:endParaRPr>
          </a:p>
        </p:txBody>
      </p:sp>
      <p:sp>
        <p:nvSpPr>
          <p:cNvPr id="225" name="Google Shape;22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6" name="Google Shape;226;p31"/>
          <p:cNvPicPr preferRelativeResize="0"/>
          <p:nvPr/>
        </p:nvPicPr>
        <p:blipFill>
          <a:blip r:embed="rId3">
            <a:alphaModFix/>
          </a:blip>
          <a:stretch>
            <a:fillRect/>
          </a:stretch>
        </p:blipFill>
        <p:spPr>
          <a:xfrm>
            <a:off x="311700" y="1152475"/>
            <a:ext cx="3524250" cy="2295650"/>
          </a:xfrm>
          <a:prstGeom prst="rect">
            <a:avLst/>
          </a:prstGeom>
          <a:noFill/>
          <a:ln>
            <a:noFill/>
          </a:ln>
        </p:spPr>
      </p:pic>
      <p:pic>
        <p:nvPicPr>
          <p:cNvPr id="227" name="Google Shape;227;p31"/>
          <p:cNvPicPr preferRelativeResize="0"/>
          <p:nvPr/>
        </p:nvPicPr>
        <p:blipFill>
          <a:blip r:embed="rId4">
            <a:alphaModFix/>
          </a:blip>
          <a:stretch>
            <a:fillRect/>
          </a:stretch>
        </p:blipFill>
        <p:spPr>
          <a:xfrm>
            <a:off x="3990220" y="1103725"/>
            <a:ext cx="4810831" cy="3465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1000"/>
                                        <p:tgtEl>
                                          <p:spTgt spid="2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1000"/>
                                        <p:tgtEl>
                                          <p:spTgt spid="22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anim calcmode="lin" valueType="num">
                                      <p:cBhvr additive="base">
                                        <p:cTn id="15" dur="1000"/>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33" name="Google Shape;23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34" name="Google Shape;234;p32"/>
          <p:cNvPicPr preferRelativeResize="0"/>
          <p:nvPr/>
        </p:nvPicPr>
        <p:blipFill>
          <a:blip r:embed="rId3">
            <a:alphaModFix/>
          </a:blip>
          <a:stretch>
            <a:fillRect/>
          </a:stretch>
        </p:blipFill>
        <p:spPr>
          <a:xfrm>
            <a:off x="1143000" y="391350"/>
            <a:ext cx="6857999" cy="4334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4"/>
          <p:cNvSpPr txBox="1">
            <a:spLocks noGrp="1"/>
          </p:cNvSpPr>
          <p:nvPr>
            <p:ph type="body" idx="1"/>
          </p:nvPr>
        </p:nvSpPr>
        <p:spPr>
          <a:xfrm>
            <a:off x="280169" y="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1200"/>
              </a:spcAft>
              <a:buNone/>
            </a:pPr>
            <a:r>
              <a:rPr lang="ro" sz="2000" dirty="0">
                <a:solidFill>
                  <a:schemeClr val="accent1"/>
                </a:solidFill>
              </a:rPr>
              <a:t>Romania is a state located in south-eastern Central Europe, on the lower reaches of the Danube, north of the Balkan peninsula and on the north-western shore of the Black  Sea. On its territory is located almost the entire surface of the Danube Delta and the southern and central part of the Carpathian Mountains.</a:t>
            </a:r>
            <a:endParaRPr sz="2000" dirty="0">
              <a:solidFill>
                <a:schemeClr val="accent1"/>
              </a:solidFill>
            </a:endParaRPr>
          </a:p>
        </p:txBody>
      </p:sp>
      <p:pic>
        <p:nvPicPr>
          <p:cNvPr id="67" name="Google Shape;67;p14"/>
          <p:cNvPicPr preferRelativeResize="0"/>
          <p:nvPr/>
        </p:nvPicPr>
        <p:blipFill>
          <a:blip r:embed="rId3">
            <a:alphaModFix/>
          </a:blip>
          <a:stretch>
            <a:fillRect/>
          </a:stretch>
        </p:blipFill>
        <p:spPr>
          <a:xfrm>
            <a:off x="219325" y="2139475"/>
            <a:ext cx="2050909" cy="1497104"/>
          </a:xfrm>
          <a:prstGeom prst="rect">
            <a:avLst/>
          </a:prstGeom>
          <a:noFill/>
          <a:ln>
            <a:noFill/>
          </a:ln>
        </p:spPr>
      </p:pic>
      <p:pic>
        <p:nvPicPr>
          <p:cNvPr id="68" name="Google Shape;68;p14"/>
          <p:cNvPicPr preferRelativeResize="0"/>
          <p:nvPr/>
        </p:nvPicPr>
        <p:blipFill>
          <a:blip r:embed="rId4">
            <a:alphaModFix/>
          </a:blip>
          <a:stretch>
            <a:fillRect/>
          </a:stretch>
        </p:blipFill>
        <p:spPr>
          <a:xfrm>
            <a:off x="7247425" y="2070538"/>
            <a:ext cx="1896575" cy="1418709"/>
          </a:xfrm>
          <a:prstGeom prst="rect">
            <a:avLst/>
          </a:prstGeom>
          <a:noFill/>
          <a:ln>
            <a:noFill/>
          </a:ln>
        </p:spPr>
      </p:pic>
      <p:pic>
        <p:nvPicPr>
          <p:cNvPr id="69" name="Google Shape;69;p14"/>
          <p:cNvPicPr preferRelativeResize="0"/>
          <p:nvPr/>
        </p:nvPicPr>
        <p:blipFill>
          <a:blip r:embed="rId5">
            <a:alphaModFix/>
          </a:blip>
          <a:stretch>
            <a:fillRect/>
          </a:stretch>
        </p:blipFill>
        <p:spPr>
          <a:xfrm>
            <a:off x="4944430" y="3310760"/>
            <a:ext cx="2171074" cy="1481958"/>
          </a:xfrm>
          <a:prstGeom prst="rect">
            <a:avLst/>
          </a:prstGeom>
          <a:noFill/>
          <a:ln>
            <a:noFill/>
          </a:ln>
        </p:spPr>
      </p:pic>
      <p:pic>
        <p:nvPicPr>
          <p:cNvPr id="70" name="Google Shape;70;p14"/>
          <p:cNvPicPr preferRelativeResize="0"/>
          <p:nvPr/>
        </p:nvPicPr>
        <p:blipFill>
          <a:blip r:embed="rId6">
            <a:alphaModFix/>
          </a:blip>
          <a:stretch>
            <a:fillRect/>
          </a:stretch>
        </p:blipFill>
        <p:spPr>
          <a:xfrm>
            <a:off x="2385847" y="3311049"/>
            <a:ext cx="2396359" cy="1523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10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41" name="Google Shape;241;p33"/>
          <p:cNvPicPr preferRelativeResize="0"/>
          <p:nvPr/>
        </p:nvPicPr>
        <p:blipFill>
          <a:blip r:embed="rId3">
            <a:alphaModFix/>
          </a:blip>
          <a:stretch>
            <a:fillRect/>
          </a:stretch>
        </p:blipFill>
        <p:spPr>
          <a:xfrm>
            <a:off x="1681655" y="615525"/>
            <a:ext cx="6319344" cy="3953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41"/>
                                        </p:tgtEl>
                                      </p:cBhvr>
                                    </p:animEffect>
                                    <p:set>
                                      <p:cBhvr>
                                        <p:cTn id="7" dur="1" fill="hold">
                                          <p:stCondLst>
                                            <p:cond delay="100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104" name="Picture 8"/>
          <p:cNvPicPr>
            <a:picLocks noChangeAspect="1" noChangeArrowheads="1"/>
          </p:cNvPicPr>
          <p:nvPr/>
        </p:nvPicPr>
        <p:blipFill>
          <a:blip r:embed="rId3"/>
          <a:srcRect/>
          <a:stretch>
            <a:fillRect/>
          </a:stretch>
        </p:blipFill>
        <p:spPr bwMode="auto">
          <a:xfrm>
            <a:off x="0" y="0"/>
            <a:ext cx="4390097" cy="3292573"/>
          </a:xfrm>
          <a:prstGeom prst="rect">
            <a:avLst/>
          </a:prstGeom>
          <a:noFill/>
          <a:ln w="9525">
            <a:noFill/>
            <a:miter lim="800000"/>
            <a:headEnd/>
            <a:tailEnd/>
          </a:ln>
          <a:effectLst/>
        </p:spPr>
      </p:pic>
      <p:sp>
        <p:nvSpPr>
          <p:cNvPr id="4098" name="AutoShape 2" descr="blob:https://web.whatsapp.com/8fcc17f9-9101-4f62-b159-9d2f0a5b2c9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4100" name="AutoShape 4" descr="blob:https://web.whatsapp.com/8fcc17f9-9101-4f62-b159-9d2f0a5b2c9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4102" name="AutoShape 6" descr="blob:https://web.whatsapp.com/8fcc17f9-9101-4f62-b159-9d2f0a5b2c9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4103" name="Picture 7"/>
          <p:cNvPicPr>
            <a:picLocks noChangeAspect="1" noChangeArrowheads="1"/>
          </p:cNvPicPr>
          <p:nvPr/>
        </p:nvPicPr>
        <p:blipFill>
          <a:blip r:embed="rId4"/>
          <a:srcRect/>
          <a:stretch>
            <a:fillRect/>
          </a:stretch>
        </p:blipFill>
        <p:spPr bwMode="auto">
          <a:xfrm>
            <a:off x="3878317" y="1068115"/>
            <a:ext cx="5265683" cy="3949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8128" y="311647"/>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sz="1500" dirty="0">
                <a:solidFill>
                  <a:schemeClr val="accent1"/>
                </a:solidFill>
              </a:rPr>
              <a:t>Capital : Bucharest</a:t>
            </a:r>
            <a:endParaRPr sz="1500" dirty="0">
              <a:solidFill>
                <a:schemeClr val="accent1"/>
              </a:solidFill>
            </a:endParaRPr>
          </a:p>
          <a:p>
            <a:pPr marL="0" lvl="0" indent="0" algn="l" rtl="0">
              <a:spcBef>
                <a:spcPts val="1200"/>
              </a:spcBef>
              <a:spcAft>
                <a:spcPts val="0"/>
              </a:spcAft>
              <a:buNone/>
            </a:pPr>
            <a:endParaRPr sz="1500" dirty="0">
              <a:solidFill>
                <a:schemeClr val="accent1"/>
              </a:solidFill>
            </a:endParaRPr>
          </a:p>
          <a:p>
            <a:pPr marL="0" lvl="0" indent="0" algn="l" rtl="0">
              <a:spcBef>
                <a:spcPts val="1200"/>
              </a:spcBef>
              <a:spcAft>
                <a:spcPts val="0"/>
              </a:spcAft>
              <a:buNone/>
            </a:pPr>
            <a:r>
              <a:rPr lang="ro" sz="1500" dirty="0">
                <a:solidFill>
                  <a:schemeClr val="accent1"/>
                </a:solidFill>
              </a:rPr>
              <a:t>Surface : 238 397 km</a:t>
            </a:r>
            <a:r>
              <a:rPr lang="ro" sz="1500" baseline="30000" dirty="0">
                <a:solidFill>
                  <a:schemeClr val="accent1"/>
                </a:solidFill>
              </a:rPr>
              <a:t>2 </a:t>
            </a:r>
            <a:endParaRPr sz="1500" baseline="30000" dirty="0">
              <a:solidFill>
                <a:schemeClr val="accent1"/>
              </a:solidFill>
            </a:endParaRPr>
          </a:p>
          <a:p>
            <a:pPr marL="0" lvl="0" indent="0" algn="l" rtl="0">
              <a:spcBef>
                <a:spcPts val="1200"/>
              </a:spcBef>
              <a:spcAft>
                <a:spcPts val="0"/>
              </a:spcAft>
              <a:buNone/>
            </a:pPr>
            <a:endParaRPr sz="1500" dirty="0">
              <a:solidFill>
                <a:schemeClr val="accent1"/>
              </a:solidFill>
            </a:endParaRPr>
          </a:p>
          <a:p>
            <a:pPr marL="0" lvl="0" indent="0" algn="l" rtl="0">
              <a:spcBef>
                <a:spcPts val="1200"/>
              </a:spcBef>
              <a:spcAft>
                <a:spcPts val="1200"/>
              </a:spcAft>
              <a:buNone/>
            </a:pPr>
            <a:r>
              <a:rPr lang="ro" sz="1500" dirty="0">
                <a:solidFill>
                  <a:schemeClr val="accent1"/>
                </a:solidFill>
              </a:rPr>
              <a:t>Population : 19 million people</a:t>
            </a:r>
            <a:endParaRPr sz="1500" dirty="0">
              <a:solidFill>
                <a:schemeClr val="accent1"/>
              </a:solidFill>
            </a:endParaRPr>
          </a:p>
        </p:txBody>
      </p:sp>
      <p:pic>
        <p:nvPicPr>
          <p:cNvPr id="77" name="Google Shape;77;p15"/>
          <p:cNvPicPr preferRelativeResize="0"/>
          <p:nvPr/>
        </p:nvPicPr>
        <p:blipFill>
          <a:blip r:embed="rId3">
            <a:alphaModFix/>
          </a:blip>
          <a:stretch>
            <a:fillRect/>
          </a:stretch>
        </p:blipFill>
        <p:spPr>
          <a:xfrm>
            <a:off x="6022428" y="239685"/>
            <a:ext cx="2865451" cy="2377391"/>
          </a:xfrm>
          <a:prstGeom prst="rect">
            <a:avLst/>
          </a:prstGeom>
          <a:noFill/>
          <a:ln>
            <a:noFill/>
          </a:ln>
        </p:spPr>
      </p:pic>
      <p:pic>
        <p:nvPicPr>
          <p:cNvPr id="78" name="Google Shape;78;p15"/>
          <p:cNvPicPr preferRelativeResize="0"/>
          <p:nvPr/>
        </p:nvPicPr>
        <p:blipFill>
          <a:blip r:embed="rId4">
            <a:alphaModFix/>
          </a:blip>
          <a:stretch>
            <a:fillRect/>
          </a:stretch>
        </p:blipFill>
        <p:spPr>
          <a:xfrm>
            <a:off x="6197125" y="2806263"/>
            <a:ext cx="2484420" cy="2127688"/>
          </a:xfrm>
          <a:prstGeom prst="rect">
            <a:avLst/>
          </a:prstGeom>
          <a:noFill/>
          <a:ln>
            <a:noFill/>
          </a:ln>
        </p:spPr>
      </p:pic>
      <p:pic>
        <p:nvPicPr>
          <p:cNvPr id="79" name="Google Shape;79;p15"/>
          <p:cNvPicPr preferRelativeResize="0"/>
          <p:nvPr/>
        </p:nvPicPr>
        <p:blipFill>
          <a:blip r:embed="rId5">
            <a:alphaModFix/>
          </a:blip>
          <a:stretch>
            <a:fillRect/>
          </a:stretch>
        </p:blipFill>
        <p:spPr>
          <a:xfrm>
            <a:off x="3314520" y="2795751"/>
            <a:ext cx="2466169" cy="2150382"/>
          </a:xfrm>
          <a:prstGeom prst="rect">
            <a:avLst/>
          </a:prstGeom>
          <a:noFill/>
          <a:ln>
            <a:noFill/>
          </a:ln>
        </p:spPr>
      </p:pic>
      <p:pic>
        <p:nvPicPr>
          <p:cNvPr id="80" name="Google Shape;80;p15"/>
          <p:cNvPicPr preferRelativeResize="0"/>
          <p:nvPr/>
        </p:nvPicPr>
        <p:blipFill>
          <a:blip r:embed="rId6">
            <a:alphaModFix/>
          </a:blip>
          <a:stretch>
            <a:fillRect/>
          </a:stretch>
        </p:blipFill>
        <p:spPr>
          <a:xfrm>
            <a:off x="472966" y="2806263"/>
            <a:ext cx="2413864" cy="2137822"/>
          </a:xfrm>
          <a:prstGeom prst="rect">
            <a:avLst/>
          </a:prstGeom>
          <a:noFill/>
          <a:ln>
            <a:noFill/>
          </a:ln>
        </p:spPr>
      </p:pic>
      <p:pic>
        <p:nvPicPr>
          <p:cNvPr id="81" name="Google Shape;81;p15"/>
          <p:cNvPicPr preferRelativeResize="0"/>
          <p:nvPr/>
        </p:nvPicPr>
        <p:blipFill>
          <a:blip r:embed="rId7">
            <a:alphaModFix/>
          </a:blip>
          <a:stretch>
            <a:fillRect/>
          </a:stretch>
        </p:blipFill>
        <p:spPr>
          <a:xfrm>
            <a:off x="3414511" y="691050"/>
            <a:ext cx="2092909" cy="14845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p:tgtEl>
                                          <p:spTgt spid="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1000"/>
                                        <p:tgtEl>
                                          <p:spTgt spid="81"/>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000"/>
                                        <p:tgtEl>
                                          <p:spTgt spid="77"/>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1000"/>
                                        <p:tgtEl>
                                          <p:spTgt spid="80"/>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1000"/>
                                        <p:tgtEl>
                                          <p:spTgt spid="78"/>
                                        </p:tgtEl>
                                        <p:attrNameLst>
                                          <p:attrName>ppt_x</p:attrName>
                                        </p:attrNameLst>
                                      </p:cBhvr>
                                      <p:tavLst>
                                        <p:tav tm="0">
                                          <p:val>
                                            <p:strVal val="#ppt_x+1"/>
                                          </p:val>
                                        </p:tav>
                                        <p:tav tm="100000">
                                          <p:val>
                                            <p:strVal val="#ppt_x"/>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1000"/>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6"/>
          <p:cNvSpPr txBox="1">
            <a:spLocks noGrp="1"/>
          </p:cNvSpPr>
          <p:nvPr>
            <p:ph type="body" idx="1"/>
          </p:nvPr>
        </p:nvSpPr>
        <p:spPr>
          <a:xfrm>
            <a:off x="311700" y="1152475"/>
            <a:ext cx="3757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sz="1700">
                <a:solidFill>
                  <a:schemeClr val="accent1"/>
                </a:solidFill>
              </a:rPr>
              <a:t>Crossed by the waters of the Danube, Romania has a varied relief, including the forested Carpathian Mountains, the Black Sea coast and the Danube Delta, the best preserved European delta. Romanian villages generally keep a traditional way of life. Romania enjoys an abundance of religious architecture and preserves several medieval towns and castles.</a:t>
            </a:r>
            <a:endParaRPr sz="1700">
              <a:solidFill>
                <a:schemeClr val="accent1"/>
              </a:solidFill>
            </a:endParaRPr>
          </a:p>
        </p:txBody>
      </p:sp>
      <p:pic>
        <p:nvPicPr>
          <p:cNvPr id="88" name="Google Shape;88;p16"/>
          <p:cNvPicPr preferRelativeResize="0"/>
          <p:nvPr/>
        </p:nvPicPr>
        <p:blipFill>
          <a:blip r:embed="rId3">
            <a:alphaModFix/>
          </a:blip>
          <a:stretch>
            <a:fillRect/>
          </a:stretch>
        </p:blipFill>
        <p:spPr>
          <a:xfrm>
            <a:off x="4139338" y="0"/>
            <a:ext cx="2934125" cy="2144622"/>
          </a:xfrm>
          <a:prstGeom prst="rect">
            <a:avLst/>
          </a:prstGeom>
          <a:noFill/>
          <a:ln>
            <a:noFill/>
          </a:ln>
        </p:spPr>
      </p:pic>
      <p:pic>
        <p:nvPicPr>
          <p:cNvPr id="89" name="Google Shape;89;p16"/>
          <p:cNvPicPr preferRelativeResize="0"/>
          <p:nvPr/>
        </p:nvPicPr>
        <p:blipFill>
          <a:blip r:embed="rId4">
            <a:alphaModFix/>
          </a:blip>
          <a:stretch>
            <a:fillRect/>
          </a:stretch>
        </p:blipFill>
        <p:spPr>
          <a:xfrm>
            <a:off x="7036225" y="1974952"/>
            <a:ext cx="2107775" cy="2107775"/>
          </a:xfrm>
          <a:prstGeom prst="rect">
            <a:avLst/>
          </a:prstGeom>
          <a:noFill/>
          <a:ln>
            <a:noFill/>
          </a:ln>
        </p:spPr>
      </p:pic>
      <p:pic>
        <p:nvPicPr>
          <p:cNvPr id="90" name="Google Shape;90;p16"/>
          <p:cNvPicPr preferRelativeResize="0"/>
          <p:nvPr/>
        </p:nvPicPr>
        <p:blipFill>
          <a:blip r:embed="rId5">
            <a:alphaModFix/>
          </a:blip>
          <a:stretch>
            <a:fillRect/>
          </a:stretch>
        </p:blipFill>
        <p:spPr>
          <a:xfrm>
            <a:off x="4067504" y="2827283"/>
            <a:ext cx="2953406" cy="1999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p:tgtEl>
                                          <p:spTgt spid="8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additive="base">
                                        <p:cTn id="10" dur="1000"/>
                                        <p:tgtEl>
                                          <p:spTgt spid="90"/>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1000"/>
                                        <p:tgtEl>
                                          <p:spTgt spid="89"/>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1000"/>
                                        <p:tgtEl>
                                          <p:spTgt spid="87"/>
                                        </p:tgtEl>
                                        <p:attrNameLst>
                                          <p:attrName>ppt_w</p:attrName>
                                        </p:attrNameLst>
                                      </p:cBhvr>
                                      <p:tavLst>
                                        <p:tav tm="0">
                                          <p:val>
                                            <p:strVal val="0"/>
                                          </p:val>
                                        </p:tav>
                                        <p:tav tm="100000">
                                          <p:val>
                                            <p:strVal val="#ppt_w"/>
                                          </p:val>
                                        </p:tav>
                                      </p:tavLst>
                                    </p:anim>
                                    <p:anim calcmode="lin" valueType="num">
                                      <p:cBhvr additive="base">
                                        <p:cTn id="20" dur="1000"/>
                                        <p:tgtEl>
                                          <p:spTgt spid="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o" dirty="0">
                <a:solidFill>
                  <a:srgbClr val="1C4587"/>
                </a:solidFill>
              </a:rPr>
              <a:t>THE PARLIAMENT PALACE</a:t>
            </a:r>
            <a:endParaRPr dirty="0">
              <a:solidFill>
                <a:srgbClr val="1C4587"/>
              </a:solidFill>
            </a:endParaRPr>
          </a:p>
        </p:txBody>
      </p:sp>
      <p:sp>
        <p:nvSpPr>
          <p:cNvPr id="96" name="Google Shape;96;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dirty="0"/>
              <a:t> </a:t>
            </a:r>
            <a:r>
              <a:rPr lang="ro" sz="1591" dirty="0">
                <a:solidFill>
                  <a:schemeClr val="accent1"/>
                </a:solidFill>
              </a:rPr>
              <a:t>The Palace of the Parliament </a:t>
            </a:r>
            <a:r>
              <a:rPr lang="ro" sz="1591" dirty="0" smtClean="0">
                <a:solidFill>
                  <a:schemeClr val="accent1"/>
                </a:solidFill>
              </a:rPr>
              <a:t>, </a:t>
            </a:r>
            <a:r>
              <a:rPr lang="ro" sz="1591" dirty="0">
                <a:solidFill>
                  <a:schemeClr val="accent1"/>
                </a:solidFill>
              </a:rPr>
              <a:t>also known as </a:t>
            </a:r>
            <a:r>
              <a:rPr lang="ro" sz="1591" dirty="0" smtClean="0">
                <a:solidFill>
                  <a:schemeClr val="accent1"/>
                </a:solidFill>
              </a:rPr>
              <a:t>People's </a:t>
            </a:r>
            <a:r>
              <a:rPr lang="ro" sz="1591" dirty="0">
                <a:solidFill>
                  <a:schemeClr val="accent1"/>
                </a:solidFill>
              </a:rPr>
              <a:t>House/People's Palace </a:t>
            </a:r>
            <a:r>
              <a:rPr lang="ro" sz="1591" dirty="0" smtClean="0">
                <a:solidFill>
                  <a:schemeClr val="accent1"/>
                </a:solidFill>
              </a:rPr>
              <a:t>, </a:t>
            </a:r>
            <a:r>
              <a:rPr lang="ro" sz="1591" dirty="0">
                <a:solidFill>
                  <a:schemeClr val="accent1"/>
                </a:solidFill>
              </a:rPr>
              <a:t>is the seat of the Parliament of Romania, located atop Dealul Spirii in Bucharest, the national capital.The Palace of the Parliament is the heaviest building in the world, weighing about </a:t>
            </a:r>
            <a:r>
              <a:rPr lang="ro" sz="1591" dirty="0" smtClean="0">
                <a:solidFill>
                  <a:schemeClr val="accent1"/>
                </a:solidFill>
              </a:rPr>
              <a:t> 4.10 </a:t>
            </a:r>
            <a:r>
              <a:rPr lang="ro" sz="1591" dirty="0">
                <a:solidFill>
                  <a:schemeClr val="accent1"/>
                </a:solidFill>
              </a:rPr>
              <a:t>million </a:t>
            </a:r>
            <a:r>
              <a:rPr lang="ro" sz="1591" dirty="0" smtClean="0">
                <a:solidFill>
                  <a:schemeClr val="accent1"/>
                </a:solidFill>
              </a:rPr>
              <a:t>tonnes, </a:t>
            </a:r>
            <a:r>
              <a:rPr lang="ro" sz="1591" dirty="0">
                <a:solidFill>
                  <a:schemeClr val="accent1"/>
                </a:solidFill>
              </a:rPr>
              <a:t>also being the second largest administrative building in the world.</a:t>
            </a:r>
            <a:endParaRPr sz="1591" dirty="0">
              <a:solidFill>
                <a:schemeClr val="accent1"/>
              </a:solidFill>
            </a:endParaRPr>
          </a:p>
        </p:txBody>
      </p:sp>
      <p:pic>
        <p:nvPicPr>
          <p:cNvPr id="97" name="Google Shape;97;p17"/>
          <p:cNvPicPr preferRelativeResize="0"/>
          <p:nvPr/>
        </p:nvPicPr>
        <p:blipFill>
          <a:blip r:embed="rId3">
            <a:alphaModFix/>
          </a:blip>
          <a:stretch>
            <a:fillRect/>
          </a:stretch>
        </p:blipFill>
        <p:spPr>
          <a:xfrm>
            <a:off x="5749159" y="1017450"/>
            <a:ext cx="2680841" cy="1799322"/>
          </a:xfrm>
          <a:prstGeom prst="rect">
            <a:avLst/>
          </a:prstGeom>
          <a:noFill/>
          <a:ln>
            <a:noFill/>
          </a:ln>
        </p:spPr>
      </p:pic>
      <p:pic>
        <p:nvPicPr>
          <p:cNvPr id="98" name="Google Shape;98;p17"/>
          <p:cNvPicPr preferRelativeResize="0"/>
          <p:nvPr/>
        </p:nvPicPr>
        <p:blipFill>
          <a:blip r:embed="rId4">
            <a:alphaModFix/>
          </a:blip>
          <a:stretch>
            <a:fillRect/>
          </a:stretch>
        </p:blipFill>
        <p:spPr>
          <a:xfrm>
            <a:off x="5071075" y="2869324"/>
            <a:ext cx="2769642" cy="1868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p:tgtEl>
                                          <p:spTgt spid="95"/>
                                        </p:tgtEl>
                                        <p:attrNameLst>
                                          <p:attrName>ppt_w</p:attrName>
                                        </p:attrNameLst>
                                      </p:cBhvr>
                                      <p:tavLst>
                                        <p:tav tm="0">
                                          <p:val>
                                            <p:strVal val="0"/>
                                          </p:val>
                                        </p:tav>
                                        <p:tav tm="100000">
                                          <p:val>
                                            <p:strVal val="#ppt_w"/>
                                          </p:val>
                                        </p:tav>
                                      </p:tavLst>
                                    </p:anim>
                                    <p:anim calcmode="lin" valueType="num">
                                      <p:cBhvr additive="base">
                                        <p:cTn id="8" dur="1000"/>
                                        <p:tgtEl>
                                          <p:spTgt spid="9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1000"/>
                                        <p:tgtEl>
                                          <p:spTgt spid="97"/>
                                        </p:tgtEl>
                                        <p:attrNameLst>
                                          <p:attrName>ppt_x</p:attrName>
                                        </p:attrNameLst>
                                      </p:cBhvr>
                                      <p:tavLst>
                                        <p:tav tm="0">
                                          <p:val>
                                            <p:strVal val="#ppt_x+1"/>
                                          </p:val>
                                        </p:tav>
                                        <p:tav tm="100000">
                                          <p:val>
                                            <p:strVal val="#ppt_x"/>
                                          </p:val>
                                        </p:tav>
                                      </p:tavLst>
                                    </p:anim>
                                  </p:childTnLst>
                                </p:cTn>
                              </p:par>
                              <p:par>
                                <p:cTn id="17" presetID="10"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o" i="1" dirty="0"/>
              <a:t> </a:t>
            </a:r>
            <a:r>
              <a:rPr lang="ro" i="1" dirty="0">
                <a:solidFill>
                  <a:srgbClr val="073763"/>
                </a:solidFill>
              </a:rPr>
              <a:t>Romanian Personalities</a:t>
            </a:r>
            <a:endParaRPr i="1" dirty="0">
              <a:solidFill>
                <a:srgbClr val="073763"/>
              </a:solidFill>
            </a:endParaRPr>
          </a:p>
        </p:txBody>
      </p:sp>
      <p:sp>
        <p:nvSpPr>
          <p:cNvPr id="104" name="Google Shape;104;p18"/>
          <p:cNvSpPr txBox="1">
            <a:spLocks noGrp="1"/>
          </p:cNvSpPr>
          <p:nvPr>
            <p:ph type="body" idx="1"/>
          </p:nvPr>
        </p:nvSpPr>
        <p:spPr>
          <a:xfrm>
            <a:off x="2440838" y="919115"/>
            <a:ext cx="3813300" cy="302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sz="900" dirty="0">
                <a:solidFill>
                  <a:srgbClr val="000000"/>
                </a:solidFill>
              </a:rPr>
              <a:t>     </a:t>
            </a:r>
            <a:r>
              <a:rPr lang="ro" sz="1400" dirty="0">
                <a:solidFill>
                  <a:srgbClr val="000000"/>
                </a:solidFill>
              </a:rPr>
              <a:t>Simona Halep is a Romanian professional tennis player. She has been ranked world No. 1 in singles twice between 2017 and 2019, for a total of 64 weeks, which ranks eleventh in the history of the Women's Tennis Association.</a:t>
            </a:r>
            <a:endParaRPr sz="1400" dirty="0">
              <a:solidFill>
                <a:srgbClr val="000000"/>
              </a:solidFill>
            </a:endParaRPr>
          </a:p>
          <a:p>
            <a:pPr marL="0" lvl="0" indent="0" algn="l" rtl="0">
              <a:spcBef>
                <a:spcPts val="1200"/>
              </a:spcBef>
              <a:spcAft>
                <a:spcPts val="0"/>
              </a:spcAft>
              <a:buNone/>
            </a:pPr>
            <a:endParaRPr sz="900" dirty="0">
              <a:solidFill>
                <a:srgbClr val="000000"/>
              </a:solidFill>
            </a:endParaRPr>
          </a:p>
          <a:p>
            <a:pPr marL="0" lvl="0" indent="0" algn="l" rtl="0">
              <a:spcBef>
                <a:spcPts val="1200"/>
              </a:spcBef>
              <a:spcAft>
                <a:spcPts val="0"/>
              </a:spcAft>
              <a:buNone/>
            </a:pPr>
            <a:endParaRPr sz="900" dirty="0">
              <a:solidFill>
                <a:srgbClr val="000000"/>
              </a:solidFill>
            </a:endParaRPr>
          </a:p>
          <a:p>
            <a:pPr marL="0" lvl="0" indent="0" algn="l" rtl="0">
              <a:spcBef>
                <a:spcPts val="1200"/>
              </a:spcBef>
              <a:spcAft>
                <a:spcPts val="0"/>
              </a:spcAft>
              <a:buNone/>
            </a:pPr>
            <a:endParaRPr sz="900" dirty="0">
              <a:solidFill>
                <a:srgbClr val="000000"/>
              </a:solidFill>
            </a:endParaRPr>
          </a:p>
          <a:p>
            <a:pPr marL="0" lvl="0" indent="0" algn="l" rtl="0">
              <a:spcBef>
                <a:spcPts val="1200"/>
              </a:spcBef>
              <a:spcAft>
                <a:spcPts val="0"/>
              </a:spcAft>
              <a:buNone/>
            </a:pPr>
            <a:endParaRPr sz="900" dirty="0">
              <a:solidFill>
                <a:srgbClr val="000000"/>
              </a:solidFill>
            </a:endParaRPr>
          </a:p>
          <a:p>
            <a:pPr marL="0" lvl="0" indent="0" algn="l" rtl="0">
              <a:spcBef>
                <a:spcPts val="1200"/>
              </a:spcBef>
              <a:spcAft>
                <a:spcPts val="1200"/>
              </a:spcAft>
              <a:buNone/>
            </a:pPr>
            <a:r>
              <a:rPr lang="ro" sz="900" dirty="0">
                <a:solidFill>
                  <a:srgbClr val="202122"/>
                </a:solidFill>
                <a:highlight>
                  <a:srgbClr val="FFFFFF"/>
                </a:highlight>
                <a:latin typeface="Arial"/>
                <a:ea typeface="Arial"/>
                <a:cs typeface="Arial"/>
                <a:sym typeface="Arial"/>
              </a:rPr>
              <a:t> </a:t>
            </a:r>
            <a:endParaRPr sz="900" dirty="0">
              <a:solidFill>
                <a:srgbClr val="202122"/>
              </a:solidFill>
              <a:highlight>
                <a:srgbClr val="FFFFFF"/>
              </a:highlight>
              <a:latin typeface="Arial"/>
              <a:ea typeface="Arial"/>
              <a:cs typeface="Arial"/>
              <a:sym typeface="Arial"/>
            </a:endParaRPr>
          </a:p>
        </p:txBody>
      </p:sp>
      <p:pic>
        <p:nvPicPr>
          <p:cNvPr id="105" name="Google Shape;105;p18"/>
          <p:cNvPicPr preferRelativeResize="0"/>
          <p:nvPr/>
        </p:nvPicPr>
        <p:blipFill>
          <a:blip r:embed="rId3">
            <a:alphaModFix/>
          </a:blip>
          <a:stretch>
            <a:fillRect/>
          </a:stretch>
        </p:blipFill>
        <p:spPr>
          <a:xfrm>
            <a:off x="6495975" y="1117850"/>
            <a:ext cx="2307100" cy="1561200"/>
          </a:xfrm>
          <a:prstGeom prst="rect">
            <a:avLst/>
          </a:prstGeom>
          <a:noFill/>
          <a:ln>
            <a:noFill/>
          </a:ln>
        </p:spPr>
      </p:pic>
      <p:pic>
        <p:nvPicPr>
          <p:cNvPr id="106" name="Google Shape;106;p18"/>
          <p:cNvPicPr preferRelativeResize="0"/>
          <p:nvPr/>
        </p:nvPicPr>
        <p:blipFill>
          <a:blip r:embed="rId4">
            <a:alphaModFix/>
          </a:blip>
          <a:stretch>
            <a:fillRect/>
          </a:stretch>
        </p:blipFill>
        <p:spPr>
          <a:xfrm>
            <a:off x="6495975" y="2716130"/>
            <a:ext cx="2307100" cy="1402970"/>
          </a:xfrm>
          <a:prstGeom prst="rect">
            <a:avLst/>
          </a:prstGeom>
          <a:noFill/>
          <a:ln>
            <a:noFill/>
          </a:ln>
        </p:spPr>
      </p:pic>
      <p:pic>
        <p:nvPicPr>
          <p:cNvPr id="107" name="Google Shape;107;p18"/>
          <p:cNvPicPr preferRelativeResize="0"/>
          <p:nvPr/>
        </p:nvPicPr>
        <p:blipFill>
          <a:blip r:embed="rId5">
            <a:alphaModFix/>
          </a:blip>
          <a:stretch>
            <a:fillRect/>
          </a:stretch>
        </p:blipFill>
        <p:spPr>
          <a:xfrm>
            <a:off x="170925" y="1234425"/>
            <a:ext cx="2152650" cy="1402975"/>
          </a:xfrm>
          <a:prstGeom prst="rect">
            <a:avLst/>
          </a:prstGeom>
          <a:noFill/>
          <a:ln>
            <a:noFill/>
          </a:ln>
        </p:spPr>
      </p:pic>
      <p:pic>
        <p:nvPicPr>
          <p:cNvPr id="108" name="Google Shape;108;p18"/>
          <p:cNvPicPr preferRelativeResize="0"/>
          <p:nvPr/>
        </p:nvPicPr>
        <p:blipFill>
          <a:blip r:embed="rId6">
            <a:alphaModFix/>
          </a:blip>
          <a:stretch>
            <a:fillRect/>
          </a:stretch>
        </p:blipFill>
        <p:spPr>
          <a:xfrm>
            <a:off x="93323" y="2854375"/>
            <a:ext cx="2467825" cy="1714500"/>
          </a:xfrm>
          <a:prstGeom prst="rect">
            <a:avLst/>
          </a:prstGeom>
          <a:noFill/>
          <a:ln>
            <a:noFill/>
          </a:ln>
        </p:spPr>
      </p:pic>
      <p:sp>
        <p:nvSpPr>
          <p:cNvPr id="109" name="Google Shape;109;p18"/>
          <p:cNvSpPr txBox="1"/>
          <p:nvPr/>
        </p:nvSpPr>
        <p:spPr>
          <a:xfrm>
            <a:off x="2609003" y="2108875"/>
            <a:ext cx="35658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200" dirty="0">
                <a:latin typeface="Lato"/>
                <a:ea typeface="Lato"/>
                <a:cs typeface="Lato"/>
                <a:sym typeface="Lato"/>
              </a:rPr>
              <a:t>Nadia Elena Comaneci </a:t>
            </a:r>
            <a:r>
              <a:rPr lang="ro" sz="1200" dirty="0" smtClean="0">
                <a:latin typeface="Lato"/>
                <a:ea typeface="Lato"/>
                <a:cs typeface="Lato"/>
                <a:sym typeface="Lato"/>
              </a:rPr>
              <a:t>is </a:t>
            </a:r>
            <a:r>
              <a:rPr lang="ro" sz="1200" dirty="0">
                <a:latin typeface="Lato"/>
                <a:ea typeface="Lato"/>
                <a:cs typeface="Lato"/>
                <a:sym typeface="Lato"/>
              </a:rPr>
              <a:t>a Romanian retired gymnast and a five-time Olympic gold medalist, all in individual events.In 1976 at the age of 14, Comaneci was the first gymnast to be awarded a perfect score of 10.0 at the Olympic Games.</a:t>
            </a:r>
            <a:endParaRPr sz="1200" dirty="0">
              <a:latin typeface="Lato"/>
              <a:ea typeface="Lato"/>
              <a:cs typeface="Lato"/>
              <a:sym typeface="Lato"/>
            </a:endParaRPr>
          </a:p>
        </p:txBody>
      </p:sp>
      <p:sp>
        <p:nvSpPr>
          <p:cNvPr id="110" name="Google Shape;110;p18"/>
          <p:cNvSpPr txBox="1"/>
          <p:nvPr/>
        </p:nvSpPr>
        <p:spPr>
          <a:xfrm>
            <a:off x="2661567" y="3059658"/>
            <a:ext cx="3565800" cy="10617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200" dirty="0">
                <a:latin typeface="Lato"/>
                <a:ea typeface="Lato"/>
                <a:cs typeface="Lato"/>
                <a:sym typeface="Lato"/>
              </a:rPr>
              <a:t>Constantin Brâncuși was a Romanian sculptor, painter and photographer who made his career in France.Considered one of the most influential sculptors of the 20th-century and a pioneer of modernism, Brâncuși is called the patriarch of modern sculpture.</a:t>
            </a:r>
            <a:endParaRPr sz="1200" dirty="0">
              <a:latin typeface="Lato"/>
              <a:ea typeface="Lato"/>
              <a:cs typeface="Lato"/>
              <a:sym typeface="Lato"/>
            </a:endParaRPr>
          </a:p>
          <a:p>
            <a:pPr marL="0" lvl="0" indent="0" algn="l" rtl="0">
              <a:spcBef>
                <a:spcPts val="0"/>
              </a:spcBef>
              <a:spcAft>
                <a:spcPts val="0"/>
              </a:spcAft>
              <a:buNone/>
            </a:pPr>
            <a:endParaRPr sz="900" dirty="0">
              <a:latin typeface="Lato"/>
              <a:ea typeface="Lato"/>
              <a:cs typeface="Lato"/>
              <a:sym typeface="Lato"/>
            </a:endParaRPr>
          </a:p>
        </p:txBody>
      </p:sp>
      <p:sp>
        <p:nvSpPr>
          <p:cNvPr id="111" name="Google Shape;111;p18"/>
          <p:cNvSpPr txBox="1"/>
          <p:nvPr/>
        </p:nvSpPr>
        <p:spPr>
          <a:xfrm>
            <a:off x="2672228" y="3878376"/>
            <a:ext cx="37785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200" dirty="0">
                <a:latin typeface="Lato"/>
                <a:ea typeface="Lato"/>
                <a:cs typeface="Lato"/>
                <a:sym typeface="Lato"/>
              </a:rPr>
              <a:t>Traian Vuia was a Romanian inventor and aviation pioneer who designed, built and tested the first tractor monoplane. He was the first to demonstrate that a flying machine could rise into the air by running on wheels on an ordinary road.</a:t>
            </a:r>
            <a:endParaRPr sz="1200"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 calcmode="lin" valueType="num">
                                      <p:cBhvr additive="base">
                                        <p:cTn id="10"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p:tgtEl>
                                          <p:spTgt spid="110"/>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additive="base">
                                        <p:cTn id="18" dur="1000"/>
                                        <p:tgtEl>
                                          <p:spTgt spid="107"/>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1000"/>
                                        <p:tgtEl>
                                          <p:spTgt spid="109"/>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1000"/>
                                        <p:tgtEl>
                                          <p:spTgt spid="106"/>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1000"/>
                                        <p:tgtEl>
                                          <p:spTgt spid="111"/>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1000"/>
                                        <p:tgtEl>
                                          <p:spTgt spid="1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o" i="1" dirty="0">
                <a:solidFill>
                  <a:srgbClr val="073763"/>
                </a:solidFill>
              </a:rPr>
              <a:t>BIHOR COUNTY</a:t>
            </a:r>
            <a:endParaRPr i="1" dirty="0">
              <a:solidFill>
                <a:srgbClr val="073763"/>
              </a:solidFill>
            </a:endParaRPr>
          </a:p>
        </p:txBody>
      </p:sp>
      <p:sp>
        <p:nvSpPr>
          <p:cNvPr id="117" name="Google Shape;11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o" dirty="0">
                <a:solidFill>
                  <a:srgbClr val="000000"/>
                </a:solidFill>
              </a:rPr>
              <a:t>Bihor is a county of Romania, in the historical region of Crișana located in the north west of Romania.</a:t>
            </a:r>
            <a:endParaRPr dirty="0">
              <a:solidFill>
                <a:srgbClr val="000000"/>
              </a:solidFill>
            </a:endParaRPr>
          </a:p>
        </p:txBody>
      </p:sp>
      <p:pic>
        <p:nvPicPr>
          <p:cNvPr id="118" name="Google Shape;118;p19"/>
          <p:cNvPicPr preferRelativeResize="0"/>
          <p:nvPr/>
        </p:nvPicPr>
        <p:blipFill>
          <a:blip r:embed="rId3">
            <a:alphaModFix/>
          </a:blip>
          <a:stretch>
            <a:fillRect/>
          </a:stretch>
        </p:blipFill>
        <p:spPr>
          <a:xfrm>
            <a:off x="4897820" y="2025458"/>
            <a:ext cx="3302073" cy="2515011"/>
          </a:xfrm>
          <a:prstGeom prst="rect">
            <a:avLst/>
          </a:prstGeom>
          <a:noFill/>
          <a:ln>
            <a:noFill/>
          </a:ln>
        </p:spPr>
      </p:pic>
      <p:pic>
        <p:nvPicPr>
          <p:cNvPr id="119" name="Google Shape;119;p19"/>
          <p:cNvPicPr preferRelativeResize="0"/>
          <p:nvPr/>
        </p:nvPicPr>
        <p:blipFill>
          <a:blip r:embed="rId4">
            <a:alphaModFix/>
          </a:blip>
          <a:stretch>
            <a:fillRect/>
          </a:stretch>
        </p:blipFill>
        <p:spPr>
          <a:xfrm>
            <a:off x="597750" y="1954924"/>
            <a:ext cx="3806084" cy="2724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additive="base">
                                        <p:cTn id="12" dur="1000"/>
                                        <p:tgtEl>
                                          <p:spTgt spid="119"/>
                                        </p:tgtEl>
                                        <p:attrNameLst>
                                          <p:attrName>ppt_w</p:attrName>
                                        </p:attrNameLst>
                                      </p:cBhvr>
                                      <p:tavLst>
                                        <p:tav tm="0">
                                          <p:val>
                                            <p:strVal val="0"/>
                                          </p:val>
                                        </p:tav>
                                        <p:tav tm="100000">
                                          <p:val>
                                            <p:strVal val="#ppt_w"/>
                                          </p:val>
                                        </p:tav>
                                      </p:tavLst>
                                    </p:anim>
                                    <p:anim calcmode="lin" valueType="num">
                                      <p:cBhvr additive="base">
                                        <p:cTn id="13" dur="1000"/>
                                        <p:tgtEl>
                                          <p:spTgt spid="119"/>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additive="base">
                                        <p:cTn id="16" dur="1000"/>
                                        <p:tgtEl>
                                          <p:spTgt spid="118"/>
                                        </p:tgtEl>
                                        <p:attrNameLst>
                                          <p:attrName>ppt_w</p:attrName>
                                        </p:attrNameLst>
                                      </p:cBhvr>
                                      <p:tavLst>
                                        <p:tav tm="0">
                                          <p:val>
                                            <p:strVal val="0"/>
                                          </p:val>
                                        </p:tav>
                                        <p:tav tm="100000">
                                          <p:val>
                                            <p:strVal val="#ppt_w"/>
                                          </p:val>
                                        </p:tav>
                                      </p:tavLst>
                                    </p:anim>
                                    <p:anim calcmode="lin" valueType="num">
                                      <p:cBhvr additive="base">
                                        <p:cTn id="17" dur="1000"/>
                                        <p:tgtEl>
                                          <p:spTgt spid="11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0"/>
          <p:cNvSpPr txBox="1">
            <a:spLocks noGrp="1"/>
          </p:cNvSpPr>
          <p:nvPr>
            <p:ph type="body" idx="1"/>
          </p:nvPr>
        </p:nvSpPr>
        <p:spPr>
          <a:xfrm>
            <a:off x="243051" y="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i="1" dirty="0">
                <a:solidFill>
                  <a:srgbClr val="202122"/>
                </a:solidFill>
              </a:rPr>
              <a:t>         </a:t>
            </a:r>
            <a:r>
              <a:rPr lang="ro" sz="3915" i="1" dirty="0">
                <a:solidFill>
                  <a:srgbClr val="202122"/>
                </a:solidFill>
              </a:rPr>
              <a:t> </a:t>
            </a:r>
            <a:r>
              <a:rPr lang="ro" sz="1100" i="1" dirty="0">
                <a:solidFill>
                  <a:srgbClr val="202122"/>
                </a:solidFill>
              </a:rPr>
              <a:t>The  main tourist attractions in the county are:                                                   </a:t>
            </a:r>
            <a:endParaRPr sz="1100" i="1" dirty="0">
              <a:solidFill>
                <a:srgbClr val="202122"/>
              </a:solidFill>
            </a:endParaRPr>
          </a:p>
          <a:p>
            <a:pPr marL="457200" lvl="0" indent="-298450" algn="l" rtl="0">
              <a:spcBef>
                <a:spcPts val="1200"/>
              </a:spcBef>
              <a:spcAft>
                <a:spcPts val="0"/>
              </a:spcAft>
              <a:buClr>
                <a:srgbClr val="202122"/>
              </a:buClr>
              <a:buSzPts val="1100"/>
              <a:buChar char="★"/>
            </a:pPr>
            <a:r>
              <a:rPr lang="ro" sz="1100" dirty="0">
                <a:solidFill>
                  <a:srgbClr val="202122"/>
                </a:solidFill>
              </a:rPr>
              <a:t>The city of Oradea </a:t>
            </a:r>
            <a:endParaRPr sz="1100" dirty="0">
              <a:solidFill>
                <a:srgbClr val="202122"/>
              </a:solidFill>
            </a:endParaRPr>
          </a:p>
          <a:p>
            <a:pPr marL="457200" lvl="0" indent="-298450" algn="l" rtl="0">
              <a:spcBef>
                <a:spcPts val="0"/>
              </a:spcBef>
              <a:spcAft>
                <a:spcPts val="0"/>
              </a:spcAft>
              <a:buClr>
                <a:srgbClr val="202122"/>
              </a:buClr>
              <a:buSzPts val="1100"/>
              <a:buChar char="★"/>
            </a:pPr>
            <a:r>
              <a:rPr lang="ro" sz="1100" dirty="0">
                <a:solidFill>
                  <a:srgbClr val="202122"/>
                </a:solidFill>
              </a:rPr>
              <a:t>Băile Felix Resort                                                                        </a:t>
            </a:r>
            <a:endParaRPr sz="1100" dirty="0">
              <a:solidFill>
                <a:srgbClr val="202122"/>
              </a:solidFill>
            </a:endParaRPr>
          </a:p>
          <a:p>
            <a:pPr marL="457200" lvl="0" indent="-298450" algn="l" rtl="0">
              <a:spcBef>
                <a:spcPts val="0"/>
              </a:spcBef>
              <a:spcAft>
                <a:spcPts val="0"/>
              </a:spcAft>
              <a:buClr>
                <a:srgbClr val="202122"/>
              </a:buClr>
              <a:buSzPts val="1100"/>
              <a:buChar char="★"/>
            </a:pPr>
            <a:r>
              <a:rPr lang="ro" sz="1100" dirty="0">
                <a:solidFill>
                  <a:srgbClr val="202122"/>
                </a:solidFill>
              </a:rPr>
              <a:t>The Apuseni Mountains :   </a:t>
            </a:r>
            <a:endParaRPr sz="1100" dirty="0"/>
          </a:p>
          <a:p>
            <a:pPr marL="457200" lvl="0" indent="0" algn="just" rtl="0">
              <a:spcBef>
                <a:spcPts val="1200"/>
              </a:spcBef>
              <a:spcAft>
                <a:spcPts val="1200"/>
              </a:spcAft>
              <a:buNone/>
            </a:pPr>
            <a:r>
              <a:rPr lang="ro" sz="3915" dirty="0"/>
              <a:t>          </a:t>
            </a:r>
            <a:endParaRPr sz="3915" dirty="0"/>
          </a:p>
        </p:txBody>
      </p:sp>
      <p:pic>
        <p:nvPicPr>
          <p:cNvPr id="126" name="Google Shape;126;p20"/>
          <p:cNvPicPr preferRelativeResize="0"/>
          <p:nvPr/>
        </p:nvPicPr>
        <p:blipFill>
          <a:blip r:embed="rId3">
            <a:alphaModFix/>
          </a:blip>
          <a:stretch>
            <a:fillRect/>
          </a:stretch>
        </p:blipFill>
        <p:spPr>
          <a:xfrm>
            <a:off x="4250970" y="597595"/>
            <a:ext cx="3064230" cy="2166625"/>
          </a:xfrm>
          <a:prstGeom prst="rect">
            <a:avLst/>
          </a:prstGeom>
          <a:noFill/>
          <a:ln>
            <a:noFill/>
          </a:ln>
        </p:spPr>
      </p:pic>
      <p:pic>
        <p:nvPicPr>
          <p:cNvPr id="127" name="Google Shape;127;p20"/>
          <p:cNvPicPr preferRelativeResize="0"/>
          <p:nvPr/>
        </p:nvPicPr>
        <p:blipFill>
          <a:blip r:embed="rId4">
            <a:alphaModFix/>
          </a:blip>
          <a:stretch>
            <a:fillRect/>
          </a:stretch>
        </p:blipFill>
        <p:spPr>
          <a:xfrm>
            <a:off x="6697588" y="3560250"/>
            <a:ext cx="2019350" cy="1321500"/>
          </a:xfrm>
          <a:prstGeom prst="rect">
            <a:avLst/>
          </a:prstGeom>
          <a:noFill/>
          <a:ln>
            <a:noFill/>
          </a:ln>
        </p:spPr>
      </p:pic>
      <p:pic>
        <p:nvPicPr>
          <p:cNvPr id="128" name="Google Shape;128;p20"/>
          <p:cNvPicPr preferRelativeResize="0"/>
          <p:nvPr/>
        </p:nvPicPr>
        <p:blipFill>
          <a:blip r:embed="rId5">
            <a:alphaModFix/>
          </a:blip>
          <a:stretch>
            <a:fillRect/>
          </a:stretch>
        </p:blipFill>
        <p:spPr>
          <a:xfrm>
            <a:off x="454408" y="2809209"/>
            <a:ext cx="3024516" cy="2151674"/>
          </a:xfrm>
          <a:prstGeom prst="rect">
            <a:avLst/>
          </a:prstGeom>
          <a:noFill/>
          <a:ln>
            <a:noFill/>
          </a:ln>
        </p:spPr>
      </p:pic>
      <p:sp>
        <p:nvSpPr>
          <p:cNvPr id="129" name="Google Shape;129;p20"/>
          <p:cNvSpPr txBox="1"/>
          <p:nvPr/>
        </p:nvSpPr>
        <p:spPr>
          <a:xfrm>
            <a:off x="292177" y="1618493"/>
            <a:ext cx="2744100" cy="6927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Lato"/>
              <a:buChar char="●"/>
            </a:pPr>
            <a:r>
              <a:rPr lang="ro" sz="1100" i="1" dirty="0">
                <a:latin typeface="Lato"/>
                <a:ea typeface="Lato"/>
                <a:cs typeface="Lato"/>
                <a:sym typeface="Lato"/>
              </a:rPr>
              <a:t>The  Bear's  Cave</a:t>
            </a:r>
            <a:endParaRPr sz="1100" i="1" dirty="0">
              <a:latin typeface="Lato"/>
              <a:ea typeface="Lato"/>
              <a:cs typeface="Lato"/>
              <a:sym typeface="Lato"/>
            </a:endParaRPr>
          </a:p>
          <a:p>
            <a:pPr marL="457200" lvl="0" indent="-298450" algn="l" rtl="0">
              <a:spcBef>
                <a:spcPts val="0"/>
              </a:spcBef>
              <a:spcAft>
                <a:spcPts val="0"/>
              </a:spcAft>
              <a:buSzPts val="1100"/>
              <a:buFont typeface="Lato"/>
              <a:buChar char="●"/>
            </a:pPr>
            <a:r>
              <a:rPr lang="ro" sz="1100" i="1" dirty="0">
                <a:latin typeface="Lato"/>
                <a:ea typeface="Lato"/>
                <a:cs typeface="Lato"/>
                <a:sym typeface="Lato"/>
              </a:rPr>
              <a:t>The Caves around Padiș and on the Sighiștel River Valley</a:t>
            </a:r>
            <a:endParaRPr sz="1100" i="1" dirty="0">
              <a:latin typeface="Lato"/>
              <a:ea typeface="Lato"/>
              <a:cs typeface="Lato"/>
              <a:sym typeface="Lato"/>
            </a:endParaRPr>
          </a:p>
        </p:txBody>
      </p:sp>
      <p:sp>
        <p:nvSpPr>
          <p:cNvPr id="130" name="Google Shape;130;p20"/>
          <p:cNvSpPr txBox="1"/>
          <p:nvPr/>
        </p:nvSpPr>
        <p:spPr>
          <a:xfrm>
            <a:off x="4755354" y="311533"/>
            <a:ext cx="2269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200" b="1" i="1" dirty="0">
                <a:latin typeface="Lato"/>
                <a:ea typeface="Lato"/>
                <a:cs typeface="Lato"/>
                <a:sym typeface="Lato"/>
              </a:rPr>
              <a:t>                The city of Oradea</a:t>
            </a:r>
            <a:endParaRPr sz="1200" b="1" i="1" dirty="0">
              <a:latin typeface="Lato"/>
              <a:ea typeface="Lato"/>
              <a:cs typeface="Lato"/>
              <a:sym typeface="Lato"/>
            </a:endParaRPr>
          </a:p>
        </p:txBody>
      </p:sp>
      <p:sp>
        <p:nvSpPr>
          <p:cNvPr id="131" name="Google Shape;131;p20"/>
          <p:cNvSpPr txBox="1"/>
          <p:nvPr/>
        </p:nvSpPr>
        <p:spPr>
          <a:xfrm>
            <a:off x="624221" y="2417593"/>
            <a:ext cx="2269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100" i="1" dirty="0">
                <a:latin typeface="Lato"/>
                <a:ea typeface="Lato"/>
                <a:cs typeface="Lato"/>
                <a:sym typeface="Lato"/>
              </a:rPr>
              <a:t>                   </a:t>
            </a:r>
            <a:r>
              <a:rPr lang="ro" sz="1200" b="1" i="1" dirty="0">
                <a:latin typeface="Lato"/>
                <a:ea typeface="Lato"/>
                <a:cs typeface="Lato"/>
                <a:sym typeface="Lato"/>
              </a:rPr>
              <a:t>  The  Bear's  Cave</a:t>
            </a:r>
            <a:endParaRPr sz="1200" b="1" i="1" dirty="0">
              <a:latin typeface="Lato"/>
              <a:ea typeface="Lato"/>
              <a:cs typeface="Lato"/>
              <a:sym typeface="Lato"/>
            </a:endParaRPr>
          </a:p>
        </p:txBody>
      </p:sp>
      <p:sp>
        <p:nvSpPr>
          <p:cNvPr id="132" name="Google Shape;132;p20"/>
          <p:cNvSpPr txBox="1"/>
          <p:nvPr/>
        </p:nvSpPr>
        <p:spPr>
          <a:xfrm>
            <a:off x="6697613" y="3131000"/>
            <a:ext cx="201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 sz="1200" b="1" i="1" dirty="0">
                <a:latin typeface="Lato"/>
                <a:ea typeface="Lato"/>
                <a:cs typeface="Lato"/>
                <a:sym typeface="Lato"/>
              </a:rPr>
              <a:t>            Băile Felix Resort</a:t>
            </a:r>
            <a:endParaRPr sz="1200" b="1" i="1"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0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p:tgtEl>
                                          <p:spTgt spid="128"/>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p:tgtEl>
                                          <p:spTgt spid="131"/>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p:tgtEl>
                                          <p:spTgt spid="130"/>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 calcmode="lin" valueType="num">
                                      <p:cBhvr additive="base">
                                        <p:cTn id="26" dur="1000"/>
                                        <p:tgtEl>
                                          <p:spTgt spid="126"/>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p:tgtEl>
                                          <p:spTgt spid="132"/>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7"/>
                                        </p:tgtEl>
                                        <p:attrNameLst>
                                          <p:attrName>style.visibility</p:attrName>
                                        </p:attrNameLst>
                                      </p:cBhvr>
                                      <p:to>
                                        <p:strVal val="visible"/>
                                      </p:to>
                                    </p:set>
                                    <p:anim calcmode="lin" valueType="num">
                                      <p:cBhvr additive="base">
                                        <p:cTn id="34" dur="1000"/>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Orașul Oradea | Vacanță în România"/>
          <p:cNvPicPr>
            <a:picLocks noChangeAspect="1" noChangeArrowheads="1"/>
          </p:cNvPicPr>
          <p:nvPr/>
        </p:nvPicPr>
        <p:blipFill>
          <a:blip r:embed="rId2"/>
          <a:srcRect/>
          <a:stretch>
            <a:fillRect/>
          </a:stretch>
        </p:blipFill>
        <p:spPr bwMode="auto">
          <a:xfrm>
            <a:off x="2110499" y="281470"/>
            <a:ext cx="7033501" cy="4682302"/>
          </a:xfrm>
          <a:prstGeom prst="rect">
            <a:avLst/>
          </a:prstGeom>
          <a:noFill/>
        </p:spPr>
      </p:pic>
      <p:sp>
        <p:nvSpPr>
          <p:cNvPr id="5" name="CasetăText 4"/>
          <p:cNvSpPr txBox="1"/>
          <p:nvPr/>
        </p:nvSpPr>
        <p:spPr>
          <a:xfrm>
            <a:off x="609600" y="651641"/>
            <a:ext cx="1156138" cy="307777"/>
          </a:xfrm>
          <a:prstGeom prst="rect">
            <a:avLst/>
          </a:prstGeom>
          <a:noFill/>
        </p:spPr>
        <p:txBody>
          <a:bodyPr wrap="square" rtlCol="0">
            <a:spAutoFit/>
          </a:bodyPr>
          <a:lstStyle/>
          <a:p>
            <a:r>
              <a:rPr lang="ro-RO" b="1" dirty="0" smtClean="0"/>
              <a:t>ORADEA</a:t>
            </a:r>
            <a:endParaRPr lang="ro-RO" b="1" dirty="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Pokaz na ekranie (16:9)</PresentationFormat>
  <Paragraphs>61</Paragraphs>
  <Slides>21</Slides>
  <Notes>20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Coral</vt:lpstr>
      <vt:lpstr>ERASMUS+ ROMANIA </vt:lpstr>
      <vt:lpstr>Slajd 2</vt:lpstr>
      <vt:lpstr>Slajd 3</vt:lpstr>
      <vt:lpstr>Slajd 4</vt:lpstr>
      <vt:lpstr>THE PARLIAMENT PALACE</vt:lpstr>
      <vt:lpstr> Romanian Personalities</vt:lpstr>
      <vt:lpstr>BIHOR COUNTY</vt:lpstr>
      <vt:lpstr>Slajd 8</vt:lpstr>
      <vt:lpstr>Slajd 9</vt:lpstr>
      <vt:lpstr>Slajd 10</vt:lpstr>
      <vt:lpstr>                   ȘTEI    </vt:lpstr>
      <vt:lpstr>Slajd 12</vt:lpstr>
      <vt:lpstr>Slajd 13</vt:lpstr>
      <vt:lpstr>Slajd 14</vt:lpstr>
      <vt:lpstr>Slajd 15</vt:lpstr>
      <vt:lpstr>Robotics club of our school</vt:lpstr>
      <vt:lpstr>Volleyball Club and Table tennis competition</vt:lpstr>
      <vt:lpstr>Traditional dance club</vt:lpstr>
      <vt:lpstr>Slajd 19</vt:lpstr>
      <vt:lpstr>Slajd 20</vt:lpstr>
      <vt:lpstr>Slajd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ROMANIA </dc:title>
  <cp:lastModifiedBy>psz</cp:lastModifiedBy>
  <cp:revision>2</cp:revision>
  <dcterms:modified xsi:type="dcterms:W3CDTF">2022-03-29T12:17:57Z</dcterms:modified>
</cp:coreProperties>
</file>